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1"/>
  </p:handoutMasterIdLst>
  <p:sldIdLst>
    <p:sldId id="256" r:id="rId2"/>
    <p:sldId id="262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67" r:id="rId12"/>
    <p:sldId id="268" r:id="rId13"/>
    <p:sldId id="281" r:id="rId14"/>
    <p:sldId id="269" r:id="rId15"/>
    <p:sldId id="278" r:id="rId16"/>
    <p:sldId id="279" r:id="rId17"/>
    <p:sldId id="280" r:id="rId18"/>
    <p:sldId id="277" r:id="rId19"/>
    <p:sldId id="271" r:id="rId20"/>
    <p:sldId id="272" r:id="rId21"/>
    <p:sldId id="273" r:id="rId22"/>
    <p:sldId id="274" r:id="rId23"/>
    <p:sldId id="275" r:id="rId24"/>
    <p:sldId id="276" r:id="rId25"/>
    <p:sldId id="282" r:id="rId26"/>
    <p:sldId id="283" r:id="rId27"/>
    <p:sldId id="284" r:id="rId28"/>
    <p:sldId id="285" r:id="rId29"/>
    <p:sldId id="286" r:id="rId30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F6B20B-7292-4FFB-998A-4E2A0B473D5A}" type="datetimeFigureOut">
              <a:rPr lang="fr-FR" smtClean="0"/>
              <a:t>25/04/2016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E0250B-1BBD-41DF-8239-03F90C7BEA1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884162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855EE-1079-47C2-88BF-A333EB309EE3}" type="datetimeFigureOut">
              <a:rPr lang="fr-FR" smtClean="0"/>
              <a:t>25/04/2016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1E621-7D93-4E5C-BA39-46F7A717BB5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409464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855EE-1079-47C2-88BF-A333EB309EE3}" type="datetimeFigureOut">
              <a:rPr lang="fr-FR" smtClean="0"/>
              <a:t>25/04/2016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1E621-7D93-4E5C-BA39-46F7A717BB5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19061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855EE-1079-47C2-88BF-A333EB309EE3}" type="datetimeFigureOut">
              <a:rPr lang="fr-FR" smtClean="0"/>
              <a:t>25/04/2016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1E621-7D93-4E5C-BA39-46F7A717BB5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963952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855EE-1079-47C2-88BF-A333EB309EE3}" type="datetimeFigureOut">
              <a:rPr lang="fr-FR" smtClean="0"/>
              <a:t>25/04/2016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1E621-7D93-4E5C-BA39-46F7A717BB5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899668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855EE-1079-47C2-88BF-A333EB309EE3}" type="datetimeFigureOut">
              <a:rPr lang="fr-FR" smtClean="0"/>
              <a:t>25/04/2016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1E621-7D93-4E5C-BA39-46F7A717BB5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899114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855EE-1079-47C2-88BF-A333EB309EE3}" type="datetimeFigureOut">
              <a:rPr lang="fr-FR" smtClean="0"/>
              <a:t>25/04/2016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1E621-7D93-4E5C-BA39-46F7A717BB5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528266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855EE-1079-47C2-88BF-A333EB309EE3}" type="datetimeFigureOut">
              <a:rPr lang="fr-FR" smtClean="0"/>
              <a:t>25/04/2016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1E621-7D93-4E5C-BA39-46F7A717BB5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524035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855EE-1079-47C2-88BF-A333EB309EE3}" type="datetimeFigureOut">
              <a:rPr lang="fr-FR" smtClean="0"/>
              <a:t>25/04/2016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1E621-7D93-4E5C-BA39-46F7A717BB5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83256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855EE-1079-47C2-88BF-A333EB309EE3}" type="datetimeFigureOut">
              <a:rPr lang="fr-FR" smtClean="0"/>
              <a:t>25/04/2016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1E621-7D93-4E5C-BA39-46F7A717BB5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812485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855EE-1079-47C2-88BF-A333EB309EE3}" type="datetimeFigureOut">
              <a:rPr lang="fr-FR" smtClean="0"/>
              <a:t>25/04/2016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1E621-7D93-4E5C-BA39-46F7A717BB5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845480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855EE-1079-47C2-88BF-A333EB309EE3}" type="datetimeFigureOut">
              <a:rPr lang="fr-FR" smtClean="0"/>
              <a:t>25/04/2016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1E621-7D93-4E5C-BA39-46F7A717BB5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498464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A855EE-1079-47C2-88BF-A333EB309EE3}" type="datetimeFigureOut">
              <a:rPr lang="fr-FR" smtClean="0"/>
              <a:t>25/04/2016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11E621-7D93-4E5C-BA39-46F7A717BB5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7958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Gestion des annonces légales dans MELODY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990128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Liste des tables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b="1" dirty="0" smtClean="0"/>
              <a:t>Bank</a:t>
            </a:r>
          </a:p>
          <a:p>
            <a:pPr lvl="1"/>
            <a:r>
              <a:rPr lang="fr-FR" i="1" dirty="0" err="1" smtClean="0"/>
              <a:t>companyId</a:t>
            </a:r>
            <a:r>
              <a:rPr lang="fr-FR" dirty="0" smtClean="0"/>
              <a:t> : Id de la société </a:t>
            </a:r>
          </a:p>
          <a:p>
            <a:pPr lvl="1"/>
            <a:r>
              <a:rPr lang="fr-FR" dirty="0" smtClean="0"/>
              <a:t>Code : code de la banque (4 caractères max)</a:t>
            </a:r>
          </a:p>
          <a:p>
            <a:pPr lvl="1"/>
            <a:r>
              <a:rPr lang="fr-FR" dirty="0" smtClean="0"/>
              <a:t>Label : Label de la banque </a:t>
            </a:r>
          </a:p>
          <a:p>
            <a:pPr marL="0" indent="0">
              <a:buNone/>
            </a:pPr>
            <a:r>
              <a:rPr lang="fr-FR" dirty="0" smtClean="0"/>
              <a:t>Liste des banques par sociétés</a:t>
            </a:r>
          </a:p>
        </p:txBody>
      </p:sp>
    </p:spTree>
    <p:extLst>
      <p:ext uri="{BB962C8B-B14F-4D97-AF65-F5344CB8AC3E}">
        <p14:creationId xmlns:p14="http://schemas.microsoft.com/office/powerpoint/2010/main" val="31060489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Liste des tables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fr-FR" b="1" dirty="0" err="1" smtClean="0"/>
              <a:t>Civility</a:t>
            </a:r>
            <a:endParaRPr lang="fr-FR" b="1" dirty="0" smtClean="0"/>
          </a:p>
          <a:p>
            <a:pPr lvl="1"/>
            <a:r>
              <a:rPr lang="fr-FR" dirty="0" smtClean="0"/>
              <a:t>Code : code de la civilité </a:t>
            </a:r>
          </a:p>
          <a:p>
            <a:pPr lvl="1"/>
            <a:r>
              <a:rPr lang="fr-FR" dirty="0" smtClean="0"/>
              <a:t>Label : Label de la civilité </a:t>
            </a:r>
          </a:p>
          <a:p>
            <a:pPr marL="0" indent="0">
              <a:buNone/>
            </a:pPr>
            <a:r>
              <a:rPr lang="fr-FR" dirty="0" smtClean="0"/>
              <a:t>Liste des civilités</a:t>
            </a:r>
            <a:endParaRPr lang="fr-FR" dirty="0"/>
          </a:p>
          <a:p>
            <a:r>
              <a:rPr lang="fr-FR" b="1" dirty="0" smtClean="0"/>
              <a:t>Commercial</a:t>
            </a:r>
          </a:p>
          <a:p>
            <a:pPr lvl="1"/>
            <a:r>
              <a:rPr lang="fr-FR" i="1" dirty="0" err="1" smtClean="0"/>
              <a:t>companyId</a:t>
            </a:r>
            <a:r>
              <a:rPr lang="fr-FR" dirty="0" smtClean="0"/>
              <a:t> : Id de la société </a:t>
            </a:r>
            <a:endParaRPr lang="fr-FR" b="1" dirty="0" smtClean="0"/>
          </a:p>
          <a:p>
            <a:pPr lvl="1"/>
            <a:r>
              <a:rPr lang="fr-FR" dirty="0" smtClean="0"/>
              <a:t>Code : Code du commercial (entier)</a:t>
            </a:r>
          </a:p>
          <a:p>
            <a:pPr lvl="1"/>
            <a:r>
              <a:rPr lang="fr-FR" dirty="0" err="1" smtClean="0"/>
              <a:t>Identity</a:t>
            </a:r>
            <a:r>
              <a:rPr lang="fr-FR" dirty="0" smtClean="0"/>
              <a:t>: Nom du commercial (max 50 caractères)</a:t>
            </a:r>
          </a:p>
          <a:p>
            <a:pPr marL="0" indent="0">
              <a:buNone/>
            </a:pPr>
            <a:r>
              <a:rPr lang="fr-FR" dirty="0" smtClean="0"/>
              <a:t>Liste des commerciaux par sociétés. Cette liste permet d’identifier le commercial responsable sur la fiche client.</a:t>
            </a:r>
          </a:p>
        </p:txBody>
      </p:sp>
    </p:spTree>
    <p:extLst>
      <p:ext uri="{BB962C8B-B14F-4D97-AF65-F5344CB8AC3E}">
        <p14:creationId xmlns:p14="http://schemas.microsoft.com/office/powerpoint/2010/main" val="27844393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Liste des tables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fr-FR" b="1" dirty="0" err="1" smtClean="0"/>
              <a:t>Civility</a:t>
            </a:r>
            <a:endParaRPr lang="fr-FR" b="1" dirty="0" smtClean="0"/>
          </a:p>
          <a:p>
            <a:pPr lvl="1"/>
            <a:r>
              <a:rPr lang="fr-FR" dirty="0" smtClean="0"/>
              <a:t>Code : code de la civilité </a:t>
            </a:r>
          </a:p>
          <a:p>
            <a:pPr lvl="1"/>
            <a:r>
              <a:rPr lang="fr-FR" dirty="0" smtClean="0"/>
              <a:t>Label : Label de la civilité </a:t>
            </a:r>
          </a:p>
          <a:p>
            <a:pPr marL="0" indent="0">
              <a:buNone/>
            </a:pPr>
            <a:r>
              <a:rPr lang="fr-FR" dirty="0" smtClean="0"/>
              <a:t>Liste des civilités</a:t>
            </a:r>
            <a:endParaRPr lang="fr-FR" dirty="0"/>
          </a:p>
          <a:p>
            <a:r>
              <a:rPr lang="fr-FR" b="1" dirty="0" smtClean="0"/>
              <a:t>Commercial</a:t>
            </a:r>
          </a:p>
          <a:p>
            <a:pPr lvl="1"/>
            <a:r>
              <a:rPr lang="fr-FR" i="1" dirty="0" err="1" smtClean="0"/>
              <a:t>companyId</a:t>
            </a:r>
            <a:r>
              <a:rPr lang="fr-FR" dirty="0" smtClean="0"/>
              <a:t> : Id de la société </a:t>
            </a:r>
            <a:endParaRPr lang="fr-FR" b="1" dirty="0" smtClean="0"/>
          </a:p>
          <a:p>
            <a:pPr lvl="1"/>
            <a:r>
              <a:rPr lang="fr-FR" dirty="0" smtClean="0"/>
              <a:t>Code : Code du commercial (entier)</a:t>
            </a:r>
          </a:p>
          <a:p>
            <a:pPr lvl="1"/>
            <a:r>
              <a:rPr lang="fr-FR" dirty="0" err="1" smtClean="0"/>
              <a:t>Identity</a:t>
            </a:r>
            <a:r>
              <a:rPr lang="fr-FR" dirty="0" smtClean="0"/>
              <a:t>: Nom du commercial (max 50 caractères)</a:t>
            </a:r>
          </a:p>
          <a:p>
            <a:pPr marL="0" indent="0">
              <a:buNone/>
            </a:pPr>
            <a:r>
              <a:rPr lang="fr-FR" dirty="0" smtClean="0"/>
              <a:t>Liste des commerciaux par sociétés. Cette liste permet d’identifier le commercial responsable sur la fiche client.</a:t>
            </a:r>
          </a:p>
        </p:txBody>
      </p:sp>
    </p:spTree>
    <p:extLst>
      <p:ext uri="{BB962C8B-B14F-4D97-AF65-F5344CB8AC3E}">
        <p14:creationId xmlns:p14="http://schemas.microsoft.com/office/powerpoint/2010/main" val="19594454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Propriétés des annonces du CRM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155065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Modèle de données graphiques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6138" y="1340768"/>
            <a:ext cx="7450137" cy="5124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25357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Prix des annonces</a:t>
            </a:r>
            <a:endParaRPr lang="fr-FR" dirty="0"/>
          </a:p>
        </p:txBody>
      </p:sp>
      <p:sp>
        <p:nvSpPr>
          <p:cNvPr id="4" name="Sous-titr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Règles de calculs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7879519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Postulats du calcul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Indesign reçoit une information si </a:t>
            </a:r>
            <a:r>
              <a:rPr lang="fr-FR" b="1" dirty="0" smtClean="0"/>
              <a:t>l’entête</a:t>
            </a:r>
            <a:r>
              <a:rPr lang="fr-FR" dirty="0" smtClean="0"/>
              <a:t> doit être facturée</a:t>
            </a:r>
          </a:p>
          <a:p>
            <a:r>
              <a:rPr lang="fr-FR" dirty="0" smtClean="0"/>
              <a:t>Le </a:t>
            </a:r>
            <a:r>
              <a:rPr lang="fr-FR" b="1" dirty="0" smtClean="0"/>
              <a:t>Content</a:t>
            </a:r>
            <a:r>
              <a:rPr lang="fr-FR" dirty="0" smtClean="0"/>
              <a:t> est toujours facturé</a:t>
            </a:r>
          </a:p>
          <a:p>
            <a:r>
              <a:rPr lang="fr-FR" dirty="0" smtClean="0"/>
              <a:t>Le </a:t>
            </a:r>
            <a:r>
              <a:rPr lang="fr-FR" b="1" dirty="0" smtClean="0"/>
              <a:t>Numéro</a:t>
            </a:r>
            <a:r>
              <a:rPr lang="fr-FR" dirty="0" smtClean="0"/>
              <a:t> n’est jamais facturé</a:t>
            </a:r>
          </a:p>
          <a:p>
            <a:r>
              <a:rPr lang="fr-FR" dirty="0" smtClean="0"/>
              <a:t>Le </a:t>
            </a:r>
            <a:r>
              <a:rPr lang="fr-FR" b="1" dirty="0" smtClean="0"/>
              <a:t>Logo</a:t>
            </a:r>
            <a:r>
              <a:rPr lang="fr-FR" dirty="0" smtClean="0"/>
              <a:t> fait partie de </a:t>
            </a:r>
            <a:r>
              <a:rPr lang="fr-FR" b="1" dirty="0" smtClean="0"/>
              <a:t>l’entête</a:t>
            </a:r>
            <a:endParaRPr lang="fr-FR" dirty="0" smtClean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9021742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Calcul de la taille de l’annonce en mm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156176" y="1600200"/>
            <a:ext cx="2530624" cy="4709119"/>
          </a:xfrm>
        </p:spPr>
        <p:txBody>
          <a:bodyPr>
            <a:normAutofit fontScale="77500" lnSpcReduction="20000"/>
          </a:bodyPr>
          <a:lstStyle/>
          <a:p>
            <a:r>
              <a:rPr lang="fr-FR" dirty="0" smtClean="0"/>
              <a:t>Le calcul de la taille à facturer se fait coté </a:t>
            </a:r>
            <a:r>
              <a:rPr lang="fr-FR" dirty="0" err="1" smtClean="0"/>
              <a:t>InDesign</a:t>
            </a:r>
            <a:endParaRPr lang="fr-FR" dirty="0" smtClean="0"/>
          </a:p>
          <a:p>
            <a:r>
              <a:rPr lang="fr-FR" dirty="0" smtClean="0"/>
              <a:t>Nous supprimons tous les blocs non facturables puis nous calculons la hauteur totale de tous les blocs restants</a:t>
            </a:r>
            <a:endParaRPr lang="fr-FR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889" y="1196752"/>
            <a:ext cx="5990208" cy="53432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8437780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Workflow des annonces</a:t>
            </a:r>
            <a:endParaRPr lang="fr-FR" dirty="0"/>
          </a:p>
        </p:txBody>
      </p:sp>
      <p:sp>
        <p:nvSpPr>
          <p:cNvPr id="4" name="Sous-titr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Workflow des annonces légales dans MELODY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0144174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 txBox="1">
            <a:spLocks/>
          </p:cNvSpPr>
          <p:nvPr/>
        </p:nvSpPr>
        <p:spPr>
          <a:xfrm>
            <a:off x="0" y="0"/>
            <a:ext cx="3203848" cy="90861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6000" dirty="0" smtClean="0"/>
              <a:t>Annonce</a:t>
            </a:r>
            <a:endParaRPr lang="fr-FR" sz="6000" dirty="0"/>
          </a:p>
        </p:txBody>
      </p:sp>
      <p:sp>
        <p:nvSpPr>
          <p:cNvPr id="5" name="Rectangle à coins arrondis 4"/>
          <p:cNvSpPr/>
          <p:nvPr/>
        </p:nvSpPr>
        <p:spPr>
          <a:xfrm>
            <a:off x="6841656" y="476618"/>
            <a:ext cx="1908000" cy="432000"/>
          </a:xfrm>
          <a:prstGeom prst="roundRect">
            <a:avLst/>
          </a:prstGeom>
          <a:solidFill>
            <a:srgbClr val="A61B17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 smtClean="0">
                <a:solidFill>
                  <a:schemeClr val="bg1"/>
                </a:solidFill>
              </a:rPr>
              <a:t>RÉDACTION</a:t>
            </a:r>
          </a:p>
        </p:txBody>
      </p:sp>
      <p:sp>
        <p:nvSpPr>
          <p:cNvPr id="11" name="Rectangle à coins arrondis 10"/>
          <p:cNvSpPr/>
          <p:nvPr/>
        </p:nvSpPr>
        <p:spPr>
          <a:xfrm>
            <a:off x="647924" y="2017533"/>
            <a:ext cx="1908000" cy="432048"/>
          </a:xfrm>
          <a:prstGeom prst="roundRect">
            <a:avLst/>
          </a:prstGeom>
          <a:solidFill>
            <a:srgbClr val="1BA617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 smtClean="0">
                <a:solidFill>
                  <a:schemeClr val="bg1"/>
                </a:solidFill>
              </a:rPr>
              <a:t>VALIDÉE</a:t>
            </a:r>
            <a:endParaRPr lang="fr-FR" sz="1600" b="1" dirty="0">
              <a:solidFill>
                <a:schemeClr val="bg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132080" y="1371570"/>
            <a:ext cx="1440000" cy="360000"/>
          </a:xfrm>
          <a:prstGeom prst="rect">
            <a:avLst/>
          </a:prstGeom>
          <a:ln>
            <a:prstDash val="dash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200" b="1" dirty="0" smtClean="0"/>
              <a:t>Validation</a:t>
            </a:r>
            <a:endParaRPr lang="fr-FR" sz="1200" b="1" dirty="0"/>
          </a:p>
        </p:txBody>
      </p:sp>
      <p:cxnSp>
        <p:nvCxnSpPr>
          <p:cNvPr id="13" name="Connecteur droit avec flèche 12"/>
          <p:cNvCxnSpPr>
            <a:stCxn id="5" idx="1"/>
            <a:endCxn id="12" idx="0"/>
          </p:cNvCxnSpPr>
          <p:nvPr/>
        </p:nvCxnSpPr>
        <p:spPr>
          <a:xfrm rot="10800000" flipV="1">
            <a:off x="3852080" y="692618"/>
            <a:ext cx="2989576" cy="678952"/>
          </a:xfrm>
          <a:prstGeom prst="bentConnector2">
            <a:avLst/>
          </a:prstGeom>
          <a:ln w="19050" cmpd="sng">
            <a:solidFill>
              <a:schemeClr val="tx1"/>
            </a:solidFill>
            <a:prstDash val="lgDash"/>
            <a:round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avec flèche 13"/>
          <p:cNvCxnSpPr>
            <a:stCxn id="12" idx="1"/>
            <a:endCxn id="11" idx="0"/>
          </p:cNvCxnSpPr>
          <p:nvPr/>
        </p:nvCxnSpPr>
        <p:spPr>
          <a:xfrm rot="10800000" flipV="1">
            <a:off x="1601924" y="1551569"/>
            <a:ext cx="1530156" cy="465963"/>
          </a:xfrm>
          <a:prstGeom prst="bentConnector2">
            <a:avLst/>
          </a:prstGeom>
          <a:ln w="25400" cmpd="sng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à coins arrondis 18"/>
          <p:cNvSpPr/>
          <p:nvPr/>
        </p:nvSpPr>
        <p:spPr>
          <a:xfrm>
            <a:off x="4572080" y="3343026"/>
            <a:ext cx="1908000" cy="432000"/>
          </a:xfrm>
          <a:prstGeom prst="roundRect">
            <a:avLst/>
          </a:prstGeom>
          <a:solidFill>
            <a:srgbClr val="F2610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 smtClean="0">
                <a:solidFill>
                  <a:schemeClr val="tx1"/>
                </a:solidFill>
              </a:rPr>
              <a:t>À PAYER</a:t>
            </a:r>
            <a:endParaRPr lang="fr-FR" sz="1600" b="1" dirty="0">
              <a:solidFill>
                <a:schemeClr val="tx1"/>
              </a:solidFill>
            </a:endParaRPr>
          </a:p>
        </p:txBody>
      </p:sp>
      <p:cxnSp>
        <p:nvCxnSpPr>
          <p:cNvPr id="20" name="Connecteur droit avec flèche 19"/>
          <p:cNvCxnSpPr>
            <a:stCxn id="5" idx="2"/>
            <a:endCxn id="21" idx="0"/>
          </p:cNvCxnSpPr>
          <p:nvPr/>
        </p:nvCxnSpPr>
        <p:spPr>
          <a:xfrm>
            <a:off x="7795656" y="908618"/>
            <a:ext cx="16272" cy="2470408"/>
          </a:xfrm>
          <a:prstGeom prst="straightConnector1">
            <a:avLst/>
          </a:prstGeom>
          <a:ln w="19050" cmpd="sng">
            <a:solidFill>
              <a:schemeClr val="tx1"/>
            </a:solidFill>
            <a:prstDash val="lgDash"/>
            <a:round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7057161" y="3379026"/>
            <a:ext cx="1509533" cy="360000"/>
          </a:xfrm>
          <a:prstGeom prst="rect">
            <a:avLst/>
          </a:prstGeom>
          <a:ln>
            <a:prstDash val="dash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200" b="1" dirty="0" smtClean="0"/>
              <a:t>À payer</a:t>
            </a:r>
            <a:endParaRPr lang="fr-FR" sz="1200" b="1" dirty="0"/>
          </a:p>
        </p:txBody>
      </p:sp>
      <p:cxnSp>
        <p:nvCxnSpPr>
          <p:cNvPr id="22" name="Connecteur droit avec flèche 21"/>
          <p:cNvCxnSpPr>
            <a:stCxn id="21" idx="1"/>
            <a:endCxn id="19" idx="3"/>
          </p:cNvCxnSpPr>
          <p:nvPr/>
        </p:nvCxnSpPr>
        <p:spPr>
          <a:xfrm flipH="1">
            <a:off x="6480080" y="3559026"/>
            <a:ext cx="577081" cy="0"/>
          </a:xfrm>
          <a:prstGeom prst="straightConnector1">
            <a:avLst/>
          </a:prstGeom>
          <a:ln w="25400" cmpd="sng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>
            <a:off x="2737605" y="3379026"/>
            <a:ext cx="1440000" cy="360000"/>
          </a:xfrm>
          <a:prstGeom prst="rect">
            <a:avLst/>
          </a:prstGeom>
          <a:ln>
            <a:prstDash val="dash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200" b="1" dirty="0" smtClean="0"/>
              <a:t>Validation</a:t>
            </a:r>
            <a:endParaRPr lang="fr-FR" sz="1200" b="1" dirty="0"/>
          </a:p>
        </p:txBody>
      </p:sp>
      <p:cxnSp>
        <p:nvCxnSpPr>
          <p:cNvPr id="26" name="Connecteur droit avec flèche 25"/>
          <p:cNvCxnSpPr>
            <a:stCxn id="19" idx="1"/>
            <a:endCxn id="25" idx="3"/>
          </p:cNvCxnSpPr>
          <p:nvPr/>
        </p:nvCxnSpPr>
        <p:spPr>
          <a:xfrm flipH="1">
            <a:off x="4177605" y="3559026"/>
            <a:ext cx="394475" cy="0"/>
          </a:xfrm>
          <a:prstGeom prst="straightConnector1">
            <a:avLst/>
          </a:prstGeom>
          <a:ln w="19050" cmpd="sng">
            <a:solidFill>
              <a:schemeClr val="tx1"/>
            </a:solidFill>
            <a:prstDash val="lgDash"/>
            <a:round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cteur droit avec flèche 26"/>
          <p:cNvCxnSpPr>
            <a:stCxn id="25" idx="1"/>
          </p:cNvCxnSpPr>
          <p:nvPr/>
        </p:nvCxnSpPr>
        <p:spPr>
          <a:xfrm rot="10800000">
            <a:off x="2367001" y="2434566"/>
            <a:ext cx="370604" cy="1124461"/>
          </a:xfrm>
          <a:prstGeom prst="bentConnector2">
            <a:avLst/>
          </a:prstGeom>
          <a:ln w="25400" cmpd="sng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angle 29"/>
          <p:cNvSpPr/>
          <p:nvPr/>
        </p:nvSpPr>
        <p:spPr>
          <a:xfrm>
            <a:off x="4806080" y="2053557"/>
            <a:ext cx="1440000" cy="360000"/>
          </a:xfrm>
          <a:prstGeom prst="rect">
            <a:avLst/>
          </a:prstGeom>
          <a:ln>
            <a:prstDash val="dash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200" b="1" dirty="0" smtClean="0"/>
              <a:t>Retour Rédaction</a:t>
            </a:r>
            <a:endParaRPr lang="fr-FR" sz="1200" b="1" dirty="0"/>
          </a:p>
        </p:txBody>
      </p:sp>
      <p:cxnSp>
        <p:nvCxnSpPr>
          <p:cNvPr id="31" name="Connecteur droit avec flèche 30"/>
          <p:cNvCxnSpPr>
            <a:stCxn id="19" idx="0"/>
            <a:endCxn id="30" idx="2"/>
          </p:cNvCxnSpPr>
          <p:nvPr/>
        </p:nvCxnSpPr>
        <p:spPr>
          <a:xfrm flipV="1">
            <a:off x="5526080" y="2413557"/>
            <a:ext cx="0" cy="929469"/>
          </a:xfrm>
          <a:prstGeom prst="straightConnector1">
            <a:avLst/>
          </a:prstGeom>
          <a:ln w="19050" cmpd="sng">
            <a:solidFill>
              <a:schemeClr val="tx1"/>
            </a:solidFill>
            <a:prstDash val="lgDash"/>
            <a:round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cteur droit avec flèche 32"/>
          <p:cNvCxnSpPr>
            <a:stCxn id="30" idx="3"/>
          </p:cNvCxnSpPr>
          <p:nvPr/>
        </p:nvCxnSpPr>
        <p:spPr>
          <a:xfrm flipV="1">
            <a:off x="6246080" y="908618"/>
            <a:ext cx="845848" cy="1324939"/>
          </a:xfrm>
          <a:prstGeom prst="bentConnector2">
            <a:avLst/>
          </a:prstGeom>
          <a:ln w="25400" cmpd="sng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Rectangle à coins arrondis 43"/>
          <p:cNvSpPr/>
          <p:nvPr/>
        </p:nvSpPr>
        <p:spPr>
          <a:xfrm>
            <a:off x="585439" y="4464494"/>
            <a:ext cx="1908000" cy="432000"/>
          </a:xfrm>
          <a:prstGeom prst="roundRect">
            <a:avLst/>
          </a:prstGeom>
          <a:solidFill>
            <a:srgbClr val="4791FF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 smtClean="0">
                <a:solidFill>
                  <a:schemeClr val="bg1"/>
                </a:solidFill>
              </a:rPr>
              <a:t>FACTURÉE</a:t>
            </a:r>
            <a:endParaRPr lang="fr-FR" sz="1600" b="1" dirty="0">
              <a:solidFill>
                <a:schemeClr val="bg1"/>
              </a:solidFill>
            </a:endParaRPr>
          </a:p>
        </p:txBody>
      </p:sp>
      <p:cxnSp>
        <p:nvCxnSpPr>
          <p:cNvPr id="45" name="Connecteur droit avec flèche 44"/>
          <p:cNvCxnSpPr/>
          <p:nvPr/>
        </p:nvCxnSpPr>
        <p:spPr>
          <a:xfrm>
            <a:off x="1520050" y="2434565"/>
            <a:ext cx="0" cy="944461"/>
          </a:xfrm>
          <a:prstGeom prst="straightConnector1">
            <a:avLst/>
          </a:prstGeom>
          <a:ln w="19050" cmpd="sng">
            <a:solidFill>
              <a:schemeClr val="tx1"/>
            </a:solidFill>
            <a:prstDash val="lgDash"/>
            <a:round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necteur droit avec flèche 45"/>
          <p:cNvCxnSpPr>
            <a:stCxn id="47" idx="2"/>
            <a:endCxn id="44" idx="0"/>
          </p:cNvCxnSpPr>
          <p:nvPr/>
        </p:nvCxnSpPr>
        <p:spPr>
          <a:xfrm>
            <a:off x="1539439" y="3739026"/>
            <a:ext cx="0" cy="725468"/>
          </a:xfrm>
          <a:prstGeom prst="straightConnector1">
            <a:avLst/>
          </a:prstGeom>
          <a:ln w="25400" cmpd="sng">
            <a:solidFill>
              <a:schemeClr val="tx1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Rectangle 46"/>
          <p:cNvSpPr/>
          <p:nvPr/>
        </p:nvSpPr>
        <p:spPr>
          <a:xfrm>
            <a:off x="819439" y="3379026"/>
            <a:ext cx="1440000" cy="360000"/>
          </a:xfrm>
          <a:prstGeom prst="rect">
            <a:avLst/>
          </a:prstGeom>
          <a:ln>
            <a:prstDash val="dash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200" b="1" dirty="0" smtClean="0"/>
              <a:t>Facturation</a:t>
            </a:r>
            <a:endParaRPr lang="fr-FR" sz="1200" b="1" dirty="0"/>
          </a:p>
        </p:txBody>
      </p:sp>
      <p:cxnSp>
        <p:nvCxnSpPr>
          <p:cNvPr id="76" name="Connecteur droit avec flèche 75"/>
          <p:cNvCxnSpPr>
            <a:stCxn id="11" idx="3"/>
            <a:endCxn id="30" idx="1"/>
          </p:cNvCxnSpPr>
          <p:nvPr/>
        </p:nvCxnSpPr>
        <p:spPr>
          <a:xfrm>
            <a:off x="2555924" y="2233557"/>
            <a:ext cx="2250156" cy="0"/>
          </a:xfrm>
          <a:prstGeom prst="straightConnector1">
            <a:avLst/>
          </a:prstGeom>
          <a:ln w="19050" cmpd="sng">
            <a:solidFill>
              <a:schemeClr val="tx1"/>
            </a:solidFill>
            <a:prstDash val="lgDash"/>
            <a:round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Rectangle à coins arrondis 78"/>
          <p:cNvSpPr/>
          <p:nvPr/>
        </p:nvSpPr>
        <p:spPr>
          <a:xfrm>
            <a:off x="4560744" y="6144583"/>
            <a:ext cx="1908000" cy="432000"/>
          </a:xfrm>
          <a:prstGeom prst="roundRect">
            <a:avLst/>
          </a:prstGeom>
          <a:solidFill>
            <a:schemeClr val="bg1">
              <a:lumMod val="6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 smtClean="0">
                <a:solidFill>
                  <a:schemeClr val="bg1"/>
                </a:solidFill>
              </a:rPr>
              <a:t>SUPPRIMÉE</a:t>
            </a:r>
            <a:endParaRPr lang="fr-FR" sz="1600" b="1" dirty="0">
              <a:solidFill>
                <a:schemeClr val="bg1"/>
              </a:solidFill>
            </a:endParaRPr>
          </a:p>
        </p:txBody>
      </p:sp>
      <p:sp>
        <p:nvSpPr>
          <p:cNvPr id="80" name="Rectangle 79"/>
          <p:cNvSpPr/>
          <p:nvPr/>
        </p:nvSpPr>
        <p:spPr>
          <a:xfrm>
            <a:off x="4794744" y="5355199"/>
            <a:ext cx="1440000" cy="360000"/>
          </a:xfrm>
          <a:prstGeom prst="rect">
            <a:avLst/>
          </a:prstGeom>
          <a:ln>
            <a:prstDash val="dash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200" b="1" dirty="0" smtClean="0"/>
              <a:t>Supprimer</a:t>
            </a:r>
            <a:endParaRPr lang="fr-FR" sz="1200" b="1" dirty="0"/>
          </a:p>
        </p:txBody>
      </p:sp>
      <p:cxnSp>
        <p:nvCxnSpPr>
          <p:cNvPr id="81" name="Connecteur droit avec flèche 80"/>
          <p:cNvCxnSpPr>
            <a:stCxn id="19" idx="2"/>
            <a:endCxn id="80" idx="0"/>
          </p:cNvCxnSpPr>
          <p:nvPr/>
        </p:nvCxnSpPr>
        <p:spPr>
          <a:xfrm flipH="1">
            <a:off x="5514744" y="3775026"/>
            <a:ext cx="11336" cy="1580173"/>
          </a:xfrm>
          <a:prstGeom prst="straightConnector1">
            <a:avLst/>
          </a:prstGeom>
          <a:ln w="19050" cmpd="sng">
            <a:solidFill>
              <a:schemeClr val="tx1"/>
            </a:solidFill>
            <a:prstDash val="lgDash"/>
            <a:round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Connecteur droit avec flèche 85"/>
          <p:cNvCxnSpPr>
            <a:stCxn id="80" idx="2"/>
            <a:endCxn id="79" idx="0"/>
          </p:cNvCxnSpPr>
          <p:nvPr/>
        </p:nvCxnSpPr>
        <p:spPr>
          <a:xfrm>
            <a:off x="5514744" y="5715199"/>
            <a:ext cx="0" cy="429384"/>
          </a:xfrm>
          <a:prstGeom prst="straightConnector1">
            <a:avLst/>
          </a:prstGeom>
          <a:ln w="25400" cmpd="sng">
            <a:solidFill>
              <a:schemeClr val="tx1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Connecteur droit avec flèche 94"/>
          <p:cNvCxnSpPr>
            <a:stCxn id="44" idx="3"/>
          </p:cNvCxnSpPr>
          <p:nvPr/>
        </p:nvCxnSpPr>
        <p:spPr>
          <a:xfrm>
            <a:off x="2493439" y="4680494"/>
            <a:ext cx="2654625" cy="674705"/>
          </a:xfrm>
          <a:prstGeom prst="bentConnector3">
            <a:avLst>
              <a:gd name="adj1" fmla="val 100074"/>
            </a:avLst>
          </a:prstGeom>
          <a:ln w="19050" cmpd="sng">
            <a:solidFill>
              <a:schemeClr val="tx1"/>
            </a:solidFill>
            <a:prstDash val="lgDash"/>
            <a:round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Connecteur droit avec flèche 105"/>
          <p:cNvCxnSpPr>
            <a:stCxn id="5" idx="3"/>
            <a:endCxn id="80" idx="3"/>
          </p:cNvCxnSpPr>
          <p:nvPr/>
        </p:nvCxnSpPr>
        <p:spPr>
          <a:xfrm flipH="1">
            <a:off x="6234744" y="692618"/>
            <a:ext cx="2514912" cy="4842581"/>
          </a:xfrm>
          <a:prstGeom prst="bentConnector3">
            <a:avLst>
              <a:gd name="adj1" fmla="val -9090"/>
            </a:avLst>
          </a:prstGeom>
          <a:ln w="19050" cmpd="sng">
            <a:solidFill>
              <a:schemeClr val="tx1"/>
            </a:solidFill>
            <a:prstDash val="lgDash"/>
            <a:round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Connecteur droit avec flèche 131"/>
          <p:cNvCxnSpPr>
            <a:stCxn id="11" idx="1"/>
            <a:endCxn id="80" idx="1"/>
          </p:cNvCxnSpPr>
          <p:nvPr/>
        </p:nvCxnSpPr>
        <p:spPr>
          <a:xfrm rot="10800000" flipH="1" flipV="1">
            <a:off x="647924" y="2233557"/>
            <a:ext cx="4146820" cy="3301642"/>
          </a:xfrm>
          <a:prstGeom prst="bentConnector3">
            <a:avLst>
              <a:gd name="adj1" fmla="val -5513"/>
            </a:avLst>
          </a:prstGeom>
          <a:ln w="19050" cmpd="sng">
            <a:solidFill>
              <a:schemeClr val="tx1"/>
            </a:solidFill>
            <a:prstDash val="lgDash"/>
            <a:round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227077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Appel des services WEB depuis l’interface</a:t>
            </a:r>
            <a:endParaRPr lang="fr-FR" dirty="0"/>
          </a:p>
        </p:txBody>
      </p:sp>
      <p:sp>
        <p:nvSpPr>
          <p:cNvPr id="4" name="Sous-titr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9336216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à coins arrondis 4"/>
          <p:cNvSpPr/>
          <p:nvPr/>
        </p:nvSpPr>
        <p:spPr>
          <a:xfrm>
            <a:off x="6841656" y="476618"/>
            <a:ext cx="1908000" cy="432000"/>
          </a:xfrm>
          <a:prstGeom prst="roundRect">
            <a:avLst/>
          </a:prstGeom>
          <a:solidFill>
            <a:srgbClr val="A61B17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 smtClean="0">
                <a:solidFill>
                  <a:schemeClr val="bg1"/>
                </a:solidFill>
              </a:rPr>
              <a:t>RÉDACTION</a:t>
            </a:r>
          </a:p>
        </p:txBody>
      </p:sp>
      <p:sp>
        <p:nvSpPr>
          <p:cNvPr id="11" name="Rectangle à coins arrondis 10"/>
          <p:cNvSpPr/>
          <p:nvPr/>
        </p:nvSpPr>
        <p:spPr>
          <a:xfrm>
            <a:off x="647924" y="2017533"/>
            <a:ext cx="1908000" cy="432048"/>
          </a:xfrm>
          <a:prstGeom prst="roundRect">
            <a:avLst/>
          </a:prstGeom>
          <a:solidFill>
            <a:srgbClr val="1BA617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 smtClean="0">
                <a:solidFill>
                  <a:schemeClr val="bg1"/>
                </a:solidFill>
              </a:rPr>
              <a:t>VALIDÉE</a:t>
            </a:r>
            <a:endParaRPr lang="fr-FR" sz="1600" b="1" dirty="0">
              <a:solidFill>
                <a:schemeClr val="bg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884711" y="525319"/>
            <a:ext cx="1440000" cy="360000"/>
          </a:xfrm>
          <a:prstGeom prst="rect">
            <a:avLst/>
          </a:prstGeom>
          <a:ln>
            <a:prstDash val="dash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200" b="1" dirty="0" smtClean="0"/>
              <a:t>Validation</a:t>
            </a:r>
            <a:endParaRPr lang="fr-FR" sz="1200" b="1" dirty="0"/>
          </a:p>
        </p:txBody>
      </p:sp>
      <p:cxnSp>
        <p:nvCxnSpPr>
          <p:cNvPr id="13" name="Connecteur droit avec flèche 12"/>
          <p:cNvCxnSpPr>
            <a:stCxn id="5" idx="1"/>
            <a:endCxn id="12" idx="3"/>
          </p:cNvCxnSpPr>
          <p:nvPr/>
        </p:nvCxnSpPr>
        <p:spPr>
          <a:xfrm flipH="1">
            <a:off x="2324711" y="692618"/>
            <a:ext cx="4516945" cy="12701"/>
          </a:xfrm>
          <a:prstGeom prst="straightConnector1">
            <a:avLst/>
          </a:prstGeom>
          <a:ln w="19050" cmpd="sng">
            <a:solidFill>
              <a:schemeClr val="tx1"/>
            </a:solidFill>
            <a:prstDash val="lgDash"/>
            <a:round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avec flèche 13"/>
          <p:cNvCxnSpPr>
            <a:stCxn id="12" idx="2"/>
            <a:endCxn id="11" idx="0"/>
          </p:cNvCxnSpPr>
          <p:nvPr/>
        </p:nvCxnSpPr>
        <p:spPr>
          <a:xfrm flipH="1">
            <a:off x="1601924" y="885319"/>
            <a:ext cx="2787" cy="1132214"/>
          </a:xfrm>
          <a:prstGeom prst="straightConnector1">
            <a:avLst/>
          </a:prstGeom>
          <a:ln w="25400" cmpd="sng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à coins arrondis 18"/>
          <p:cNvSpPr/>
          <p:nvPr/>
        </p:nvSpPr>
        <p:spPr>
          <a:xfrm>
            <a:off x="4572080" y="3343026"/>
            <a:ext cx="1908000" cy="432000"/>
          </a:xfrm>
          <a:prstGeom prst="roundRect">
            <a:avLst/>
          </a:prstGeom>
          <a:solidFill>
            <a:srgbClr val="F2610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 smtClean="0">
                <a:solidFill>
                  <a:schemeClr val="tx1"/>
                </a:solidFill>
              </a:rPr>
              <a:t>À PAYER</a:t>
            </a:r>
            <a:endParaRPr lang="fr-FR" sz="1600" b="1" dirty="0">
              <a:solidFill>
                <a:schemeClr val="tx1"/>
              </a:solidFill>
            </a:endParaRPr>
          </a:p>
        </p:txBody>
      </p:sp>
      <p:cxnSp>
        <p:nvCxnSpPr>
          <p:cNvPr id="20" name="Connecteur droit avec flèche 19"/>
          <p:cNvCxnSpPr>
            <a:stCxn id="5" idx="2"/>
            <a:endCxn id="21" idx="0"/>
          </p:cNvCxnSpPr>
          <p:nvPr/>
        </p:nvCxnSpPr>
        <p:spPr>
          <a:xfrm>
            <a:off x="7795656" y="908618"/>
            <a:ext cx="16272" cy="2470408"/>
          </a:xfrm>
          <a:prstGeom prst="straightConnector1">
            <a:avLst/>
          </a:prstGeom>
          <a:ln w="19050" cmpd="sng">
            <a:solidFill>
              <a:schemeClr val="tx1"/>
            </a:solidFill>
            <a:prstDash val="lgDash"/>
            <a:round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7057161" y="3379026"/>
            <a:ext cx="1509533" cy="360000"/>
          </a:xfrm>
          <a:prstGeom prst="rect">
            <a:avLst/>
          </a:prstGeom>
          <a:ln>
            <a:prstDash val="dash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200" b="1" dirty="0" smtClean="0"/>
              <a:t>À payer</a:t>
            </a:r>
            <a:endParaRPr lang="fr-FR" sz="1200" b="1" dirty="0"/>
          </a:p>
        </p:txBody>
      </p:sp>
      <p:cxnSp>
        <p:nvCxnSpPr>
          <p:cNvPr id="22" name="Connecteur droit avec flèche 21"/>
          <p:cNvCxnSpPr>
            <a:stCxn id="21" idx="1"/>
            <a:endCxn id="19" idx="3"/>
          </p:cNvCxnSpPr>
          <p:nvPr/>
        </p:nvCxnSpPr>
        <p:spPr>
          <a:xfrm flipH="1">
            <a:off x="6480080" y="3559026"/>
            <a:ext cx="577081" cy="0"/>
          </a:xfrm>
          <a:prstGeom prst="straightConnector1">
            <a:avLst/>
          </a:prstGeom>
          <a:ln w="25400" cmpd="sng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>
            <a:off x="2737605" y="3379026"/>
            <a:ext cx="1440000" cy="360000"/>
          </a:xfrm>
          <a:prstGeom prst="rect">
            <a:avLst/>
          </a:prstGeom>
          <a:ln>
            <a:prstDash val="dash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200" b="1" dirty="0" smtClean="0"/>
              <a:t>Validation</a:t>
            </a:r>
            <a:endParaRPr lang="fr-FR" sz="1200" b="1" dirty="0"/>
          </a:p>
        </p:txBody>
      </p:sp>
      <p:cxnSp>
        <p:nvCxnSpPr>
          <p:cNvPr id="26" name="Connecteur droit avec flèche 25"/>
          <p:cNvCxnSpPr>
            <a:stCxn id="19" idx="1"/>
            <a:endCxn id="25" idx="3"/>
          </p:cNvCxnSpPr>
          <p:nvPr/>
        </p:nvCxnSpPr>
        <p:spPr>
          <a:xfrm flipH="1">
            <a:off x="4177605" y="3559026"/>
            <a:ext cx="394475" cy="0"/>
          </a:xfrm>
          <a:prstGeom prst="straightConnector1">
            <a:avLst/>
          </a:prstGeom>
          <a:ln w="19050" cmpd="sng">
            <a:solidFill>
              <a:schemeClr val="tx1"/>
            </a:solidFill>
            <a:prstDash val="lgDash"/>
            <a:round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cteur droit avec flèche 26"/>
          <p:cNvCxnSpPr>
            <a:stCxn id="25" idx="1"/>
          </p:cNvCxnSpPr>
          <p:nvPr/>
        </p:nvCxnSpPr>
        <p:spPr>
          <a:xfrm rot="10800000">
            <a:off x="2367001" y="2434566"/>
            <a:ext cx="370604" cy="1124461"/>
          </a:xfrm>
          <a:prstGeom prst="bentConnector2">
            <a:avLst/>
          </a:prstGeom>
          <a:ln w="25400" cmpd="sng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angle 29"/>
          <p:cNvSpPr/>
          <p:nvPr/>
        </p:nvSpPr>
        <p:spPr>
          <a:xfrm>
            <a:off x="4806080" y="2053557"/>
            <a:ext cx="1440000" cy="360000"/>
          </a:xfrm>
          <a:prstGeom prst="rect">
            <a:avLst/>
          </a:prstGeom>
          <a:ln>
            <a:prstDash val="dash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200" b="1" dirty="0" smtClean="0"/>
              <a:t>Retour Rédaction</a:t>
            </a:r>
            <a:endParaRPr lang="fr-FR" sz="1200" b="1" dirty="0"/>
          </a:p>
        </p:txBody>
      </p:sp>
      <p:cxnSp>
        <p:nvCxnSpPr>
          <p:cNvPr id="31" name="Connecteur droit avec flèche 30"/>
          <p:cNvCxnSpPr>
            <a:stCxn id="19" idx="0"/>
            <a:endCxn id="30" idx="2"/>
          </p:cNvCxnSpPr>
          <p:nvPr/>
        </p:nvCxnSpPr>
        <p:spPr>
          <a:xfrm flipV="1">
            <a:off x="5526080" y="2413557"/>
            <a:ext cx="0" cy="929469"/>
          </a:xfrm>
          <a:prstGeom prst="straightConnector1">
            <a:avLst/>
          </a:prstGeom>
          <a:ln w="19050" cmpd="sng">
            <a:solidFill>
              <a:schemeClr val="tx1"/>
            </a:solidFill>
            <a:prstDash val="lgDash"/>
            <a:round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cteur droit avec flèche 32"/>
          <p:cNvCxnSpPr>
            <a:stCxn id="30" idx="3"/>
          </p:cNvCxnSpPr>
          <p:nvPr/>
        </p:nvCxnSpPr>
        <p:spPr>
          <a:xfrm flipV="1">
            <a:off x="6246080" y="908618"/>
            <a:ext cx="845848" cy="1324939"/>
          </a:xfrm>
          <a:prstGeom prst="bentConnector2">
            <a:avLst/>
          </a:prstGeom>
          <a:ln w="25400" cmpd="sng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Rectangle à coins arrondis 43"/>
          <p:cNvSpPr/>
          <p:nvPr/>
        </p:nvSpPr>
        <p:spPr>
          <a:xfrm>
            <a:off x="585439" y="4464494"/>
            <a:ext cx="1908000" cy="432000"/>
          </a:xfrm>
          <a:prstGeom prst="roundRect">
            <a:avLst/>
          </a:prstGeom>
          <a:solidFill>
            <a:srgbClr val="4791FF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 smtClean="0">
                <a:solidFill>
                  <a:schemeClr val="bg1"/>
                </a:solidFill>
              </a:rPr>
              <a:t>FACTURÉE</a:t>
            </a:r>
            <a:endParaRPr lang="fr-FR" sz="1600" b="1" dirty="0">
              <a:solidFill>
                <a:schemeClr val="bg1"/>
              </a:solidFill>
            </a:endParaRPr>
          </a:p>
        </p:txBody>
      </p:sp>
      <p:cxnSp>
        <p:nvCxnSpPr>
          <p:cNvPr id="45" name="Connecteur droit avec flèche 44"/>
          <p:cNvCxnSpPr/>
          <p:nvPr/>
        </p:nvCxnSpPr>
        <p:spPr>
          <a:xfrm>
            <a:off x="1520050" y="2434565"/>
            <a:ext cx="0" cy="944461"/>
          </a:xfrm>
          <a:prstGeom prst="straightConnector1">
            <a:avLst/>
          </a:prstGeom>
          <a:ln w="19050" cmpd="sng">
            <a:solidFill>
              <a:schemeClr val="tx1"/>
            </a:solidFill>
            <a:prstDash val="lgDash"/>
            <a:round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necteur droit avec flèche 45"/>
          <p:cNvCxnSpPr>
            <a:stCxn id="47" idx="2"/>
            <a:endCxn id="44" idx="0"/>
          </p:cNvCxnSpPr>
          <p:nvPr/>
        </p:nvCxnSpPr>
        <p:spPr>
          <a:xfrm>
            <a:off x="1539439" y="3739026"/>
            <a:ext cx="0" cy="725468"/>
          </a:xfrm>
          <a:prstGeom prst="straightConnector1">
            <a:avLst/>
          </a:prstGeom>
          <a:ln w="25400" cmpd="sng">
            <a:solidFill>
              <a:schemeClr val="tx1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Rectangle 46"/>
          <p:cNvSpPr/>
          <p:nvPr/>
        </p:nvSpPr>
        <p:spPr>
          <a:xfrm>
            <a:off x="819439" y="3379026"/>
            <a:ext cx="1440000" cy="360000"/>
          </a:xfrm>
          <a:prstGeom prst="rect">
            <a:avLst/>
          </a:prstGeom>
          <a:ln>
            <a:prstDash val="dash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200" b="1" dirty="0" smtClean="0"/>
              <a:t>Facturation</a:t>
            </a:r>
            <a:endParaRPr lang="fr-FR" sz="1200" b="1" dirty="0"/>
          </a:p>
        </p:txBody>
      </p:sp>
      <p:cxnSp>
        <p:nvCxnSpPr>
          <p:cNvPr id="76" name="Connecteur droit avec flèche 75"/>
          <p:cNvCxnSpPr>
            <a:stCxn id="11" idx="3"/>
            <a:endCxn id="30" idx="1"/>
          </p:cNvCxnSpPr>
          <p:nvPr/>
        </p:nvCxnSpPr>
        <p:spPr>
          <a:xfrm>
            <a:off x="2555924" y="2233557"/>
            <a:ext cx="2250156" cy="0"/>
          </a:xfrm>
          <a:prstGeom prst="straightConnector1">
            <a:avLst/>
          </a:prstGeom>
          <a:ln w="19050" cmpd="sng">
            <a:solidFill>
              <a:schemeClr val="tx1"/>
            </a:solidFill>
            <a:prstDash val="lgDash"/>
            <a:round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Rectangle à coins arrondis 78"/>
          <p:cNvSpPr/>
          <p:nvPr/>
        </p:nvSpPr>
        <p:spPr>
          <a:xfrm>
            <a:off x="4560744" y="6144583"/>
            <a:ext cx="1908000" cy="432000"/>
          </a:xfrm>
          <a:prstGeom prst="roundRect">
            <a:avLst/>
          </a:prstGeom>
          <a:solidFill>
            <a:schemeClr val="bg1">
              <a:lumMod val="6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 smtClean="0">
                <a:solidFill>
                  <a:schemeClr val="bg1"/>
                </a:solidFill>
              </a:rPr>
              <a:t>SUPPRIMÉE</a:t>
            </a:r>
            <a:endParaRPr lang="fr-FR" sz="1600" b="1" dirty="0">
              <a:solidFill>
                <a:schemeClr val="bg1"/>
              </a:solidFill>
            </a:endParaRPr>
          </a:p>
        </p:txBody>
      </p:sp>
      <p:sp>
        <p:nvSpPr>
          <p:cNvPr id="80" name="Rectangle 79"/>
          <p:cNvSpPr/>
          <p:nvPr/>
        </p:nvSpPr>
        <p:spPr>
          <a:xfrm>
            <a:off x="4794744" y="5355199"/>
            <a:ext cx="1440000" cy="360000"/>
          </a:xfrm>
          <a:prstGeom prst="rect">
            <a:avLst/>
          </a:prstGeom>
          <a:ln>
            <a:prstDash val="dash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200" b="1" dirty="0" smtClean="0"/>
              <a:t>Supprimer</a:t>
            </a:r>
            <a:endParaRPr lang="fr-FR" sz="1200" b="1" dirty="0"/>
          </a:p>
        </p:txBody>
      </p:sp>
      <p:cxnSp>
        <p:nvCxnSpPr>
          <p:cNvPr id="81" name="Connecteur droit avec flèche 80"/>
          <p:cNvCxnSpPr>
            <a:stCxn id="19" idx="2"/>
            <a:endCxn id="80" idx="0"/>
          </p:cNvCxnSpPr>
          <p:nvPr/>
        </p:nvCxnSpPr>
        <p:spPr>
          <a:xfrm flipH="1">
            <a:off x="5514744" y="3775026"/>
            <a:ext cx="11336" cy="1580173"/>
          </a:xfrm>
          <a:prstGeom prst="straightConnector1">
            <a:avLst/>
          </a:prstGeom>
          <a:ln w="19050" cmpd="sng">
            <a:solidFill>
              <a:schemeClr val="tx1"/>
            </a:solidFill>
            <a:prstDash val="lgDash"/>
            <a:round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Connecteur droit avec flèche 85"/>
          <p:cNvCxnSpPr>
            <a:stCxn id="80" idx="2"/>
            <a:endCxn id="79" idx="0"/>
          </p:cNvCxnSpPr>
          <p:nvPr/>
        </p:nvCxnSpPr>
        <p:spPr>
          <a:xfrm>
            <a:off x="5514744" y="5715199"/>
            <a:ext cx="0" cy="429384"/>
          </a:xfrm>
          <a:prstGeom prst="straightConnector1">
            <a:avLst/>
          </a:prstGeom>
          <a:ln w="25400" cmpd="sng">
            <a:solidFill>
              <a:schemeClr val="tx1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Connecteur droit avec flèche 94"/>
          <p:cNvCxnSpPr>
            <a:stCxn id="44" idx="3"/>
          </p:cNvCxnSpPr>
          <p:nvPr/>
        </p:nvCxnSpPr>
        <p:spPr>
          <a:xfrm>
            <a:off x="2493439" y="4680494"/>
            <a:ext cx="2654625" cy="674705"/>
          </a:xfrm>
          <a:prstGeom prst="bentConnector3">
            <a:avLst>
              <a:gd name="adj1" fmla="val 100074"/>
            </a:avLst>
          </a:prstGeom>
          <a:ln w="19050" cmpd="sng">
            <a:solidFill>
              <a:schemeClr val="tx1"/>
            </a:solidFill>
            <a:prstDash val="lgDash"/>
            <a:round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Connecteur droit avec flèche 105"/>
          <p:cNvCxnSpPr>
            <a:stCxn id="5" idx="3"/>
            <a:endCxn id="80" idx="3"/>
          </p:cNvCxnSpPr>
          <p:nvPr/>
        </p:nvCxnSpPr>
        <p:spPr>
          <a:xfrm flipH="1">
            <a:off x="6234744" y="692618"/>
            <a:ext cx="2514912" cy="4842581"/>
          </a:xfrm>
          <a:prstGeom prst="bentConnector3">
            <a:avLst>
              <a:gd name="adj1" fmla="val -9090"/>
            </a:avLst>
          </a:prstGeom>
          <a:ln w="19050" cmpd="sng">
            <a:solidFill>
              <a:schemeClr val="tx1"/>
            </a:solidFill>
            <a:prstDash val="lgDash"/>
            <a:round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Connecteur droit avec flèche 131"/>
          <p:cNvCxnSpPr>
            <a:stCxn id="11" idx="1"/>
            <a:endCxn id="80" idx="1"/>
          </p:cNvCxnSpPr>
          <p:nvPr/>
        </p:nvCxnSpPr>
        <p:spPr>
          <a:xfrm rot="10800000" flipH="1" flipV="1">
            <a:off x="647924" y="2233557"/>
            <a:ext cx="4146820" cy="3301642"/>
          </a:xfrm>
          <a:prstGeom prst="bentConnector3">
            <a:avLst>
              <a:gd name="adj1" fmla="val -5513"/>
            </a:avLst>
          </a:prstGeom>
          <a:ln w="19050" cmpd="sng">
            <a:solidFill>
              <a:schemeClr val="tx1"/>
            </a:solidFill>
            <a:prstDash val="lgDash"/>
            <a:round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Rectangle 47"/>
          <p:cNvSpPr/>
          <p:nvPr/>
        </p:nvSpPr>
        <p:spPr>
          <a:xfrm>
            <a:off x="251520" y="1146738"/>
            <a:ext cx="8784975" cy="5522622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41" name="Groupe 40"/>
          <p:cNvGrpSpPr/>
          <p:nvPr/>
        </p:nvGrpSpPr>
        <p:grpSpPr>
          <a:xfrm>
            <a:off x="323528" y="378573"/>
            <a:ext cx="2880000" cy="6290788"/>
            <a:chOff x="6012160" y="476671"/>
            <a:chExt cx="2376264" cy="6463306"/>
          </a:xfrm>
          <a:solidFill>
            <a:schemeClr val="bg1"/>
          </a:solidFill>
        </p:grpSpPr>
        <p:sp>
          <p:nvSpPr>
            <p:cNvPr id="42" name="ZoneTexte 41"/>
            <p:cNvSpPr txBox="1"/>
            <p:nvPr/>
          </p:nvSpPr>
          <p:spPr>
            <a:xfrm>
              <a:off x="6012160" y="476671"/>
              <a:ext cx="2376264" cy="6463306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fr-FR" sz="1600" b="1" dirty="0" smtClean="0"/>
                <a:t>RÉDACTION</a:t>
              </a:r>
            </a:p>
            <a:p>
              <a:endParaRPr lang="fr-FR" b="1" dirty="0" smtClean="0"/>
            </a:p>
            <a:p>
              <a:r>
                <a:rPr lang="fr-FR" sz="1200" i="1" dirty="0" smtClean="0"/>
                <a:t> - Etape accessible par l’</a:t>
              </a:r>
              <a:r>
                <a:rPr lang="fr-FR" sz="1200" i="1" u="sng" dirty="0" smtClean="0"/>
                <a:t>Opérateur Légales.</a:t>
              </a:r>
            </a:p>
            <a:p>
              <a:endParaRPr lang="fr-FR" sz="1200" dirty="0" smtClean="0"/>
            </a:p>
            <a:p>
              <a:endParaRPr lang="fr-FR" sz="1200" dirty="0" smtClean="0"/>
            </a:p>
            <a:p>
              <a:r>
                <a:rPr lang="fr-FR" sz="1200" dirty="0" smtClean="0"/>
                <a:t>Calcul de la taille à facturer.</a:t>
              </a:r>
            </a:p>
            <a:p>
              <a:endParaRPr lang="fr-FR" sz="1200" dirty="0" smtClean="0"/>
            </a:p>
            <a:p>
              <a:endParaRPr lang="fr-FR" sz="1200" dirty="0" smtClean="0"/>
            </a:p>
            <a:p>
              <a:r>
                <a:rPr lang="fr-FR" sz="1200" dirty="0" smtClean="0"/>
                <a:t>Coulage de l’annonce au moment de la sauvegarde.</a:t>
              </a:r>
              <a:endParaRPr lang="fr-FR" sz="1200" dirty="0"/>
            </a:p>
            <a:p>
              <a:endParaRPr lang="fr-FR" sz="1200" dirty="0" smtClean="0"/>
            </a:p>
            <a:p>
              <a:endParaRPr lang="fr-FR" sz="1200" dirty="0"/>
            </a:p>
            <a:p>
              <a:r>
                <a:rPr lang="fr-FR" sz="1200" dirty="0" smtClean="0"/>
                <a:t>L’annonce peut être envoyée :</a:t>
              </a:r>
            </a:p>
            <a:p>
              <a:endParaRPr lang="fr-FR" sz="1200" dirty="0" smtClean="0"/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fr-FR" sz="1200" dirty="0" smtClean="0"/>
                <a:t>En </a:t>
              </a:r>
              <a:r>
                <a:rPr lang="fr-FR" sz="1200" b="1" dirty="0" smtClean="0"/>
                <a:t>À PAYER </a:t>
              </a:r>
              <a:r>
                <a:rPr lang="fr-FR" sz="1200" dirty="0" smtClean="0"/>
                <a:t>si ‘annonce nécessite d’être mise en attente de paiement </a:t>
              </a:r>
              <a:r>
                <a:rPr lang="fr-FR" sz="1200" i="1" dirty="0" smtClean="0"/>
                <a:t>par l’</a:t>
              </a:r>
              <a:r>
                <a:rPr lang="fr-FR" sz="1200" i="1" u="sng" dirty="0" smtClean="0"/>
                <a:t>Opérateur Légales</a:t>
              </a:r>
              <a:r>
                <a:rPr lang="fr-FR" sz="1200" i="1" dirty="0" smtClean="0"/>
                <a:t> </a:t>
              </a:r>
              <a:r>
                <a:rPr lang="fr-FR" sz="1200" dirty="0" smtClean="0"/>
                <a:t>avant envoi en VALID</a:t>
              </a:r>
              <a:r>
                <a:rPr lang="en-US" sz="1200" dirty="0" smtClean="0"/>
                <a:t>ÉE.</a:t>
              </a:r>
              <a:endParaRPr lang="fr-FR" sz="1200" dirty="0" smtClean="0"/>
            </a:p>
            <a:p>
              <a:pPr marL="171450" indent="-171450">
                <a:buFont typeface="Arial" panose="020B0604020202020204" pitchFamily="34" charset="0"/>
                <a:buChar char="•"/>
              </a:pPr>
              <a:endParaRPr lang="fr-FR" sz="1200" dirty="0" smtClean="0"/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fr-FR" sz="1200" dirty="0" smtClean="0"/>
                <a:t>En </a:t>
              </a:r>
              <a:r>
                <a:rPr lang="fr-FR" sz="1200" b="1" dirty="0" smtClean="0"/>
                <a:t>VALIDÉE </a:t>
              </a:r>
              <a:r>
                <a:rPr lang="fr-FR" sz="1200" dirty="0" smtClean="0"/>
                <a:t>si l’annonce est terminée.  Si l’annonce est en paiement immédiat mais que la banque et la date de paiement ne sont pas renseignées, la transition ne peut pas se faire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endParaRPr lang="fr-FR" sz="1200" dirty="0" smtClean="0"/>
            </a:p>
            <a:p>
              <a:endParaRPr lang="fr-FR" sz="1200" dirty="0" smtClean="0"/>
            </a:p>
            <a:p>
              <a:endParaRPr lang="fr-FR" sz="1200" dirty="0"/>
            </a:p>
            <a:p>
              <a:endParaRPr lang="fr-FR" sz="1200" dirty="0" smtClean="0"/>
            </a:p>
            <a:p>
              <a:endParaRPr lang="fr-FR" sz="1200" dirty="0"/>
            </a:p>
            <a:p>
              <a:endParaRPr lang="fr-FR" sz="1200" dirty="0" smtClean="0"/>
            </a:p>
            <a:p>
              <a:endParaRPr lang="fr-FR" sz="1200" dirty="0" smtClean="0"/>
            </a:p>
            <a:p>
              <a:endParaRPr lang="fr-FR" sz="1200" dirty="0" smtClean="0"/>
            </a:p>
            <a:p>
              <a:endParaRPr lang="fr-FR" sz="1200" dirty="0" smtClean="0"/>
            </a:p>
            <a:p>
              <a:endParaRPr lang="fr-FR" sz="1200" dirty="0"/>
            </a:p>
            <a:p>
              <a:endParaRPr lang="fr-FR" sz="1200" dirty="0"/>
            </a:p>
          </p:txBody>
        </p:sp>
        <p:cxnSp>
          <p:nvCxnSpPr>
            <p:cNvPr id="43" name="Connecteur droit 42"/>
            <p:cNvCxnSpPr/>
            <p:nvPr/>
          </p:nvCxnSpPr>
          <p:spPr>
            <a:xfrm>
              <a:off x="6012160" y="476671"/>
              <a:ext cx="0" cy="540000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11772132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à coins arrondis 4"/>
          <p:cNvSpPr/>
          <p:nvPr/>
        </p:nvSpPr>
        <p:spPr>
          <a:xfrm>
            <a:off x="6841656" y="476618"/>
            <a:ext cx="1908000" cy="432000"/>
          </a:xfrm>
          <a:prstGeom prst="roundRect">
            <a:avLst/>
          </a:prstGeom>
          <a:solidFill>
            <a:srgbClr val="A61B17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 smtClean="0">
                <a:solidFill>
                  <a:schemeClr val="bg1"/>
                </a:solidFill>
              </a:rPr>
              <a:t>RÉDACTION</a:t>
            </a:r>
          </a:p>
        </p:txBody>
      </p:sp>
      <p:sp>
        <p:nvSpPr>
          <p:cNvPr id="11" name="Rectangle à coins arrondis 10"/>
          <p:cNvSpPr/>
          <p:nvPr/>
        </p:nvSpPr>
        <p:spPr>
          <a:xfrm>
            <a:off x="647924" y="2017533"/>
            <a:ext cx="1908000" cy="432048"/>
          </a:xfrm>
          <a:prstGeom prst="roundRect">
            <a:avLst/>
          </a:prstGeom>
          <a:solidFill>
            <a:srgbClr val="1BA617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 smtClean="0">
                <a:solidFill>
                  <a:schemeClr val="bg1"/>
                </a:solidFill>
              </a:rPr>
              <a:t>VALIDÉE</a:t>
            </a:r>
            <a:endParaRPr lang="fr-FR" sz="1600" b="1" dirty="0">
              <a:solidFill>
                <a:schemeClr val="bg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884711" y="525319"/>
            <a:ext cx="1440000" cy="360000"/>
          </a:xfrm>
          <a:prstGeom prst="rect">
            <a:avLst/>
          </a:prstGeom>
          <a:ln>
            <a:prstDash val="dash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200" b="1" dirty="0" smtClean="0"/>
              <a:t>Validation</a:t>
            </a:r>
            <a:endParaRPr lang="fr-FR" sz="1200" b="1" dirty="0"/>
          </a:p>
        </p:txBody>
      </p:sp>
      <p:cxnSp>
        <p:nvCxnSpPr>
          <p:cNvPr id="13" name="Connecteur droit avec flèche 12"/>
          <p:cNvCxnSpPr>
            <a:stCxn id="5" idx="1"/>
            <a:endCxn id="12" idx="3"/>
          </p:cNvCxnSpPr>
          <p:nvPr/>
        </p:nvCxnSpPr>
        <p:spPr>
          <a:xfrm flipH="1">
            <a:off x="2324711" y="692618"/>
            <a:ext cx="4516945" cy="12701"/>
          </a:xfrm>
          <a:prstGeom prst="straightConnector1">
            <a:avLst/>
          </a:prstGeom>
          <a:ln w="19050" cmpd="sng">
            <a:solidFill>
              <a:schemeClr val="tx1"/>
            </a:solidFill>
            <a:prstDash val="lgDash"/>
            <a:round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avec flèche 13"/>
          <p:cNvCxnSpPr>
            <a:stCxn id="12" idx="2"/>
            <a:endCxn id="11" idx="0"/>
          </p:cNvCxnSpPr>
          <p:nvPr/>
        </p:nvCxnSpPr>
        <p:spPr>
          <a:xfrm flipH="1">
            <a:off x="1601924" y="885319"/>
            <a:ext cx="2787" cy="1132214"/>
          </a:xfrm>
          <a:prstGeom prst="straightConnector1">
            <a:avLst/>
          </a:prstGeom>
          <a:ln w="25400" cmpd="sng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à coins arrondis 18"/>
          <p:cNvSpPr/>
          <p:nvPr/>
        </p:nvSpPr>
        <p:spPr>
          <a:xfrm>
            <a:off x="4572080" y="3343026"/>
            <a:ext cx="1908000" cy="432000"/>
          </a:xfrm>
          <a:prstGeom prst="roundRect">
            <a:avLst/>
          </a:prstGeom>
          <a:solidFill>
            <a:srgbClr val="F2610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 smtClean="0">
                <a:solidFill>
                  <a:schemeClr val="tx1"/>
                </a:solidFill>
              </a:rPr>
              <a:t>À PAYER</a:t>
            </a:r>
            <a:endParaRPr lang="fr-FR" sz="1600" b="1" dirty="0">
              <a:solidFill>
                <a:schemeClr val="tx1"/>
              </a:solidFill>
            </a:endParaRPr>
          </a:p>
        </p:txBody>
      </p:sp>
      <p:cxnSp>
        <p:nvCxnSpPr>
          <p:cNvPr id="20" name="Connecteur droit avec flèche 19"/>
          <p:cNvCxnSpPr>
            <a:stCxn id="5" idx="2"/>
            <a:endCxn id="21" idx="0"/>
          </p:cNvCxnSpPr>
          <p:nvPr/>
        </p:nvCxnSpPr>
        <p:spPr>
          <a:xfrm>
            <a:off x="7795656" y="908618"/>
            <a:ext cx="16272" cy="2470408"/>
          </a:xfrm>
          <a:prstGeom prst="straightConnector1">
            <a:avLst/>
          </a:prstGeom>
          <a:ln w="19050" cmpd="sng">
            <a:solidFill>
              <a:schemeClr val="tx1"/>
            </a:solidFill>
            <a:prstDash val="lgDash"/>
            <a:round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7057161" y="3379026"/>
            <a:ext cx="1509533" cy="360000"/>
          </a:xfrm>
          <a:prstGeom prst="rect">
            <a:avLst/>
          </a:prstGeom>
          <a:ln>
            <a:prstDash val="dash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200" b="1" dirty="0" smtClean="0"/>
              <a:t>À payer</a:t>
            </a:r>
            <a:endParaRPr lang="fr-FR" sz="1200" b="1" dirty="0"/>
          </a:p>
        </p:txBody>
      </p:sp>
      <p:cxnSp>
        <p:nvCxnSpPr>
          <p:cNvPr id="22" name="Connecteur droit avec flèche 21"/>
          <p:cNvCxnSpPr>
            <a:stCxn id="21" idx="1"/>
            <a:endCxn id="19" idx="3"/>
          </p:cNvCxnSpPr>
          <p:nvPr/>
        </p:nvCxnSpPr>
        <p:spPr>
          <a:xfrm flipH="1">
            <a:off x="6480080" y="3559026"/>
            <a:ext cx="577081" cy="0"/>
          </a:xfrm>
          <a:prstGeom prst="straightConnector1">
            <a:avLst/>
          </a:prstGeom>
          <a:ln w="25400" cmpd="sng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>
            <a:off x="2737605" y="3379026"/>
            <a:ext cx="1440000" cy="360000"/>
          </a:xfrm>
          <a:prstGeom prst="rect">
            <a:avLst/>
          </a:prstGeom>
          <a:ln>
            <a:prstDash val="dash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200" b="1" dirty="0" smtClean="0"/>
              <a:t>Validation</a:t>
            </a:r>
            <a:endParaRPr lang="fr-FR" sz="1200" b="1" dirty="0"/>
          </a:p>
        </p:txBody>
      </p:sp>
      <p:cxnSp>
        <p:nvCxnSpPr>
          <p:cNvPr id="26" name="Connecteur droit avec flèche 25"/>
          <p:cNvCxnSpPr>
            <a:stCxn id="19" idx="1"/>
            <a:endCxn id="25" idx="3"/>
          </p:cNvCxnSpPr>
          <p:nvPr/>
        </p:nvCxnSpPr>
        <p:spPr>
          <a:xfrm flipH="1">
            <a:off x="4177605" y="3559026"/>
            <a:ext cx="394475" cy="0"/>
          </a:xfrm>
          <a:prstGeom prst="straightConnector1">
            <a:avLst/>
          </a:prstGeom>
          <a:ln w="19050" cmpd="sng">
            <a:solidFill>
              <a:schemeClr val="tx1"/>
            </a:solidFill>
            <a:prstDash val="lgDash"/>
            <a:round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cteur droit avec flèche 26"/>
          <p:cNvCxnSpPr>
            <a:stCxn id="25" idx="1"/>
          </p:cNvCxnSpPr>
          <p:nvPr/>
        </p:nvCxnSpPr>
        <p:spPr>
          <a:xfrm rot="10800000">
            <a:off x="2367001" y="2434566"/>
            <a:ext cx="370604" cy="1124461"/>
          </a:xfrm>
          <a:prstGeom prst="bentConnector2">
            <a:avLst/>
          </a:prstGeom>
          <a:ln w="25400" cmpd="sng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angle 29"/>
          <p:cNvSpPr/>
          <p:nvPr/>
        </p:nvSpPr>
        <p:spPr>
          <a:xfrm>
            <a:off x="4806080" y="2053557"/>
            <a:ext cx="1440000" cy="360000"/>
          </a:xfrm>
          <a:prstGeom prst="rect">
            <a:avLst/>
          </a:prstGeom>
          <a:ln>
            <a:prstDash val="dash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200" b="1" dirty="0" smtClean="0"/>
              <a:t>Retour Rédaction</a:t>
            </a:r>
            <a:endParaRPr lang="fr-FR" sz="1200" b="1" dirty="0"/>
          </a:p>
        </p:txBody>
      </p:sp>
      <p:cxnSp>
        <p:nvCxnSpPr>
          <p:cNvPr id="31" name="Connecteur droit avec flèche 30"/>
          <p:cNvCxnSpPr>
            <a:stCxn id="19" idx="0"/>
            <a:endCxn id="30" idx="2"/>
          </p:cNvCxnSpPr>
          <p:nvPr/>
        </p:nvCxnSpPr>
        <p:spPr>
          <a:xfrm flipV="1">
            <a:off x="5526080" y="2413557"/>
            <a:ext cx="0" cy="929469"/>
          </a:xfrm>
          <a:prstGeom prst="straightConnector1">
            <a:avLst/>
          </a:prstGeom>
          <a:ln w="19050" cmpd="sng">
            <a:solidFill>
              <a:schemeClr val="tx1"/>
            </a:solidFill>
            <a:prstDash val="lgDash"/>
            <a:round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cteur droit avec flèche 32"/>
          <p:cNvCxnSpPr>
            <a:stCxn id="30" idx="3"/>
          </p:cNvCxnSpPr>
          <p:nvPr/>
        </p:nvCxnSpPr>
        <p:spPr>
          <a:xfrm flipV="1">
            <a:off x="6246080" y="908618"/>
            <a:ext cx="845848" cy="1324939"/>
          </a:xfrm>
          <a:prstGeom prst="bentConnector2">
            <a:avLst/>
          </a:prstGeom>
          <a:ln w="25400" cmpd="sng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Rectangle à coins arrondis 43"/>
          <p:cNvSpPr/>
          <p:nvPr/>
        </p:nvSpPr>
        <p:spPr>
          <a:xfrm>
            <a:off x="585439" y="4464494"/>
            <a:ext cx="1908000" cy="432000"/>
          </a:xfrm>
          <a:prstGeom prst="roundRect">
            <a:avLst/>
          </a:prstGeom>
          <a:solidFill>
            <a:srgbClr val="4791FF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 smtClean="0">
                <a:solidFill>
                  <a:schemeClr val="bg1"/>
                </a:solidFill>
              </a:rPr>
              <a:t>FACTURÉE</a:t>
            </a:r>
            <a:endParaRPr lang="fr-FR" sz="1600" b="1" dirty="0">
              <a:solidFill>
                <a:schemeClr val="bg1"/>
              </a:solidFill>
            </a:endParaRPr>
          </a:p>
        </p:txBody>
      </p:sp>
      <p:cxnSp>
        <p:nvCxnSpPr>
          <p:cNvPr id="45" name="Connecteur droit avec flèche 44"/>
          <p:cNvCxnSpPr/>
          <p:nvPr/>
        </p:nvCxnSpPr>
        <p:spPr>
          <a:xfrm>
            <a:off x="1520050" y="2434565"/>
            <a:ext cx="0" cy="944461"/>
          </a:xfrm>
          <a:prstGeom prst="straightConnector1">
            <a:avLst/>
          </a:prstGeom>
          <a:ln w="19050" cmpd="sng">
            <a:solidFill>
              <a:schemeClr val="tx1"/>
            </a:solidFill>
            <a:prstDash val="lgDash"/>
            <a:round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necteur droit avec flèche 45"/>
          <p:cNvCxnSpPr>
            <a:stCxn id="47" idx="2"/>
            <a:endCxn id="44" idx="0"/>
          </p:cNvCxnSpPr>
          <p:nvPr/>
        </p:nvCxnSpPr>
        <p:spPr>
          <a:xfrm>
            <a:off x="1539439" y="3739026"/>
            <a:ext cx="0" cy="725468"/>
          </a:xfrm>
          <a:prstGeom prst="straightConnector1">
            <a:avLst/>
          </a:prstGeom>
          <a:ln w="25400" cmpd="sng">
            <a:solidFill>
              <a:schemeClr val="tx1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Rectangle 46"/>
          <p:cNvSpPr/>
          <p:nvPr/>
        </p:nvSpPr>
        <p:spPr>
          <a:xfrm>
            <a:off x="819439" y="3379026"/>
            <a:ext cx="1440000" cy="360000"/>
          </a:xfrm>
          <a:prstGeom prst="rect">
            <a:avLst/>
          </a:prstGeom>
          <a:ln>
            <a:prstDash val="dash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200" b="1" dirty="0" smtClean="0"/>
              <a:t>Facturation</a:t>
            </a:r>
            <a:endParaRPr lang="fr-FR" sz="1200" b="1" dirty="0"/>
          </a:p>
        </p:txBody>
      </p:sp>
      <p:cxnSp>
        <p:nvCxnSpPr>
          <p:cNvPr id="76" name="Connecteur droit avec flèche 75"/>
          <p:cNvCxnSpPr>
            <a:stCxn id="11" idx="3"/>
            <a:endCxn id="30" idx="1"/>
          </p:cNvCxnSpPr>
          <p:nvPr/>
        </p:nvCxnSpPr>
        <p:spPr>
          <a:xfrm>
            <a:off x="2555924" y="2233557"/>
            <a:ext cx="2250156" cy="0"/>
          </a:xfrm>
          <a:prstGeom prst="straightConnector1">
            <a:avLst/>
          </a:prstGeom>
          <a:ln w="19050" cmpd="sng">
            <a:solidFill>
              <a:schemeClr val="tx1"/>
            </a:solidFill>
            <a:prstDash val="lgDash"/>
            <a:round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Rectangle à coins arrondis 78"/>
          <p:cNvSpPr/>
          <p:nvPr/>
        </p:nvSpPr>
        <p:spPr>
          <a:xfrm>
            <a:off x="4560744" y="6144583"/>
            <a:ext cx="1908000" cy="432000"/>
          </a:xfrm>
          <a:prstGeom prst="roundRect">
            <a:avLst/>
          </a:prstGeom>
          <a:solidFill>
            <a:schemeClr val="bg1">
              <a:lumMod val="6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 smtClean="0">
                <a:solidFill>
                  <a:schemeClr val="bg1"/>
                </a:solidFill>
              </a:rPr>
              <a:t>SUPPRIMÉE</a:t>
            </a:r>
            <a:endParaRPr lang="fr-FR" sz="1600" b="1" dirty="0">
              <a:solidFill>
                <a:schemeClr val="bg1"/>
              </a:solidFill>
            </a:endParaRPr>
          </a:p>
        </p:txBody>
      </p:sp>
      <p:sp>
        <p:nvSpPr>
          <p:cNvPr id="80" name="Rectangle 79"/>
          <p:cNvSpPr/>
          <p:nvPr/>
        </p:nvSpPr>
        <p:spPr>
          <a:xfrm>
            <a:off x="4794744" y="5355199"/>
            <a:ext cx="1440000" cy="360000"/>
          </a:xfrm>
          <a:prstGeom prst="rect">
            <a:avLst/>
          </a:prstGeom>
          <a:ln>
            <a:prstDash val="dash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200" b="1" dirty="0" smtClean="0"/>
              <a:t>Supprimer</a:t>
            </a:r>
            <a:endParaRPr lang="fr-FR" sz="1200" b="1" dirty="0"/>
          </a:p>
        </p:txBody>
      </p:sp>
      <p:cxnSp>
        <p:nvCxnSpPr>
          <p:cNvPr id="81" name="Connecteur droit avec flèche 80"/>
          <p:cNvCxnSpPr>
            <a:stCxn id="19" idx="2"/>
            <a:endCxn id="80" idx="0"/>
          </p:cNvCxnSpPr>
          <p:nvPr/>
        </p:nvCxnSpPr>
        <p:spPr>
          <a:xfrm flipH="1">
            <a:off x="5514744" y="3775026"/>
            <a:ext cx="11336" cy="1580173"/>
          </a:xfrm>
          <a:prstGeom prst="straightConnector1">
            <a:avLst/>
          </a:prstGeom>
          <a:ln w="19050" cmpd="sng">
            <a:solidFill>
              <a:schemeClr val="tx1"/>
            </a:solidFill>
            <a:prstDash val="lgDash"/>
            <a:round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Connecteur droit avec flèche 85"/>
          <p:cNvCxnSpPr>
            <a:stCxn id="80" idx="2"/>
            <a:endCxn id="79" idx="0"/>
          </p:cNvCxnSpPr>
          <p:nvPr/>
        </p:nvCxnSpPr>
        <p:spPr>
          <a:xfrm>
            <a:off x="5514744" y="5715199"/>
            <a:ext cx="0" cy="429384"/>
          </a:xfrm>
          <a:prstGeom prst="straightConnector1">
            <a:avLst/>
          </a:prstGeom>
          <a:ln w="25400" cmpd="sng">
            <a:solidFill>
              <a:schemeClr val="tx1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Connecteur droit avec flèche 94"/>
          <p:cNvCxnSpPr>
            <a:stCxn id="44" idx="3"/>
          </p:cNvCxnSpPr>
          <p:nvPr/>
        </p:nvCxnSpPr>
        <p:spPr>
          <a:xfrm>
            <a:off x="2493439" y="4680494"/>
            <a:ext cx="2654625" cy="674705"/>
          </a:xfrm>
          <a:prstGeom prst="bentConnector3">
            <a:avLst>
              <a:gd name="adj1" fmla="val 100074"/>
            </a:avLst>
          </a:prstGeom>
          <a:ln w="19050" cmpd="sng">
            <a:solidFill>
              <a:schemeClr val="tx1"/>
            </a:solidFill>
            <a:prstDash val="lgDash"/>
            <a:round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Connecteur droit avec flèche 105"/>
          <p:cNvCxnSpPr>
            <a:stCxn id="5" idx="3"/>
            <a:endCxn id="80" idx="3"/>
          </p:cNvCxnSpPr>
          <p:nvPr/>
        </p:nvCxnSpPr>
        <p:spPr>
          <a:xfrm flipH="1">
            <a:off x="6234744" y="692618"/>
            <a:ext cx="2514912" cy="4842581"/>
          </a:xfrm>
          <a:prstGeom prst="bentConnector3">
            <a:avLst>
              <a:gd name="adj1" fmla="val -9090"/>
            </a:avLst>
          </a:prstGeom>
          <a:ln w="19050" cmpd="sng">
            <a:solidFill>
              <a:schemeClr val="tx1"/>
            </a:solidFill>
            <a:prstDash val="lgDash"/>
            <a:round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Connecteur droit avec flèche 131"/>
          <p:cNvCxnSpPr>
            <a:stCxn id="11" idx="1"/>
            <a:endCxn id="80" idx="1"/>
          </p:cNvCxnSpPr>
          <p:nvPr/>
        </p:nvCxnSpPr>
        <p:spPr>
          <a:xfrm rot="10800000" flipH="1" flipV="1">
            <a:off x="647924" y="2233557"/>
            <a:ext cx="4146820" cy="3301642"/>
          </a:xfrm>
          <a:prstGeom prst="bentConnector3">
            <a:avLst>
              <a:gd name="adj1" fmla="val -5513"/>
            </a:avLst>
          </a:prstGeom>
          <a:ln w="19050" cmpd="sng">
            <a:solidFill>
              <a:schemeClr val="tx1"/>
            </a:solidFill>
            <a:prstDash val="lgDash"/>
            <a:round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Rectangle 47"/>
          <p:cNvSpPr/>
          <p:nvPr/>
        </p:nvSpPr>
        <p:spPr>
          <a:xfrm>
            <a:off x="251520" y="2708920"/>
            <a:ext cx="8784975" cy="3960440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4" name="Rectangle 33"/>
          <p:cNvSpPr/>
          <p:nvPr/>
        </p:nvSpPr>
        <p:spPr>
          <a:xfrm>
            <a:off x="2987824" y="332656"/>
            <a:ext cx="6048672" cy="2376264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41" name="Groupe 40"/>
          <p:cNvGrpSpPr/>
          <p:nvPr/>
        </p:nvGrpSpPr>
        <p:grpSpPr>
          <a:xfrm>
            <a:off x="6158787" y="332656"/>
            <a:ext cx="2880000" cy="5786199"/>
            <a:chOff x="6012160" y="476671"/>
            <a:chExt cx="2376264" cy="5424561"/>
          </a:xfrm>
          <a:solidFill>
            <a:schemeClr val="bg1"/>
          </a:solidFill>
        </p:grpSpPr>
        <p:sp>
          <p:nvSpPr>
            <p:cNvPr id="42" name="ZoneTexte 41"/>
            <p:cNvSpPr txBox="1"/>
            <p:nvPr/>
          </p:nvSpPr>
          <p:spPr>
            <a:xfrm>
              <a:off x="6012160" y="476671"/>
              <a:ext cx="2376264" cy="5424561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fr-FR" sz="1600" b="1" dirty="0" smtClean="0"/>
                <a:t>VALIDÉE</a:t>
              </a:r>
            </a:p>
            <a:p>
              <a:endParaRPr lang="fr-FR" b="1" dirty="0" smtClean="0"/>
            </a:p>
            <a:p>
              <a:r>
                <a:rPr lang="fr-FR" sz="1200" i="1" dirty="0" smtClean="0"/>
                <a:t> - Etape accessible par l’</a:t>
              </a:r>
              <a:r>
                <a:rPr lang="fr-FR" sz="1200" i="1" u="sng" dirty="0" smtClean="0"/>
                <a:t>Opérateur Légales</a:t>
              </a:r>
            </a:p>
            <a:p>
              <a:endParaRPr lang="fr-FR" sz="1200" dirty="0" smtClean="0"/>
            </a:p>
            <a:p>
              <a:endParaRPr lang="fr-FR" sz="1200" dirty="0" smtClean="0"/>
            </a:p>
            <a:p>
              <a:endParaRPr lang="fr-FR" sz="1200" dirty="0"/>
            </a:p>
            <a:p>
              <a:r>
                <a:rPr lang="fr-FR" sz="1200" dirty="0" smtClean="0"/>
                <a:t>Calcul de la taille à facturer (si nécessaire).</a:t>
              </a:r>
            </a:p>
            <a:p>
              <a:endParaRPr lang="fr-FR" sz="1200" dirty="0" smtClean="0"/>
            </a:p>
            <a:p>
              <a:endParaRPr lang="fr-FR" sz="1200" dirty="0"/>
            </a:p>
            <a:p>
              <a:r>
                <a:rPr lang="fr-FR" sz="1200" dirty="0" smtClean="0"/>
                <a:t>L’annonce peut être reprise si une anomalie est détectée. Dans ce cas, elle retournera dans son état précédent (</a:t>
              </a:r>
              <a:r>
                <a:rPr lang="fr-FR" sz="1200" b="1" dirty="0" smtClean="0"/>
                <a:t>RÉDACTION</a:t>
              </a:r>
              <a:r>
                <a:rPr lang="fr-FR" sz="1200" dirty="0" smtClean="0"/>
                <a:t>).</a:t>
              </a:r>
            </a:p>
            <a:p>
              <a:endParaRPr lang="fr-FR" sz="1200" dirty="0" smtClean="0"/>
            </a:p>
            <a:p>
              <a:endParaRPr lang="fr-FR" sz="1200" dirty="0"/>
            </a:p>
            <a:p>
              <a:endParaRPr lang="fr-FR" sz="1200" dirty="0" smtClean="0"/>
            </a:p>
            <a:p>
              <a:endParaRPr lang="fr-FR" sz="1200" dirty="0"/>
            </a:p>
            <a:p>
              <a:endParaRPr lang="fr-FR" sz="1200" dirty="0" smtClean="0"/>
            </a:p>
            <a:p>
              <a:endParaRPr lang="fr-FR" sz="1200" dirty="0"/>
            </a:p>
            <a:p>
              <a:endParaRPr lang="fr-FR" sz="1200" dirty="0" smtClean="0"/>
            </a:p>
            <a:p>
              <a:endParaRPr lang="fr-FR" sz="1200" dirty="0" smtClean="0"/>
            </a:p>
            <a:p>
              <a:endParaRPr lang="fr-FR" sz="1200" dirty="0"/>
            </a:p>
            <a:p>
              <a:endParaRPr lang="fr-FR" sz="1200" dirty="0" smtClean="0"/>
            </a:p>
            <a:p>
              <a:endParaRPr lang="fr-FR" sz="1200" dirty="0"/>
            </a:p>
            <a:p>
              <a:endParaRPr lang="fr-FR" sz="1200" dirty="0" smtClean="0"/>
            </a:p>
            <a:p>
              <a:endParaRPr lang="fr-FR" sz="1200" dirty="0"/>
            </a:p>
            <a:p>
              <a:endParaRPr lang="fr-FR" sz="1200" dirty="0" smtClean="0"/>
            </a:p>
            <a:p>
              <a:endParaRPr lang="fr-FR" sz="1200" dirty="0"/>
            </a:p>
            <a:p>
              <a:endParaRPr lang="fr-FR" sz="1200" dirty="0" smtClean="0"/>
            </a:p>
            <a:p>
              <a:endParaRPr lang="fr-FR" sz="1200" dirty="0"/>
            </a:p>
          </p:txBody>
        </p:sp>
        <p:cxnSp>
          <p:nvCxnSpPr>
            <p:cNvPr id="43" name="Connecteur droit 42"/>
            <p:cNvCxnSpPr/>
            <p:nvPr/>
          </p:nvCxnSpPr>
          <p:spPr>
            <a:xfrm>
              <a:off x="6012160" y="476671"/>
              <a:ext cx="0" cy="540000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5" name="Rectangle 34"/>
          <p:cNvSpPr/>
          <p:nvPr/>
        </p:nvSpPr>
        <p:spPr>
          <a:xfrm>
            <a:off x="467544" y="345905"/>
            <a:ext cx="2520280" cy="1202210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4479395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à coins arrondis 4"/>
          <p:cNvSpPr/>
          <p:nvPr/>
        </p:nvSpPr>
        <p:spPr>
          <a:xfrm>
            <a:off x="6841656" y="476618"/>
            <a:ext cx="1908000" cy="432000"/>
          </a:xfrm>
          <a:prstGeom prst="roundRect">
            <a:avLst/>
          </a:prstGeom>
          <a:solidFill>
            <a:srgbClr val="A61B17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 smtClean="0">
                <a:solidFill>
                  <a:schemeClr val="bg1"/>
                </a:solidFill>
              </a:rPr>
              <a:t>RÉDACTION</a:t>
            </a:r>
          </a:p>
        </p:txBody>
      </p:sp>
      <p:sp>
        <p:nvSpPr>
          <p:cNvPr id="11" name="Rectangle à coins arrondis 10"/>
          <p:cNvSpPr/>
          <p:nvPr/>
        </p:nvSpPr>
        <p:spPr>
          <a:xfrm>
            <a:off x="647924" y="2017533"/>
            <a:ext cx="1908000" cy="432048"/>
          </a:xfrm>
          <a:prstGeom prst="roundRect">
            <a:avLst/>
          </a:prstGeom>
          <a:solidFill>
            <a:srgbClr val="1BA617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 smtClean="0">
                <a:solidFill>
                  <a:schemeClr val="bg1"/>
                </a:solidFill>
              </a:rPr>
              <a:t>VALIDÉE</a:t>
            </a:r>
            <a:endParaRPr lang="fr-FR" sz="1600" b="1" dirty="0">
              <a:solidFill>
                <a:schemeClr val="bg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884711" y="525319"/>
            <a:ext cx="1440000" cy="360000"/>
          </a:xfrm>
          <a:prstGeom prst="rect">
            <a:avLst/>
          </a:prstGeom>
          <a:ln>
            <a:prstDash val="dash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200" b="1" dirty="0" smtClean="0"/>
              <a:t>Validation</a:t>
            </a:r>
            <a:endParaRPr lang="fr-FR" sz="1200" b="1" dirty="0"/>
          </a:p>
        </p:txBody>
      </p:sp>
      <p:cxnSp>
        <p:nvCxnSpPr>
          <p:cNvPr id="13" name="Connecteur droit avec flèche 12"/>
          <p:cNvCxnSpPr>
            <a:stCxn id="5" idx="1"/>
            <a:endCxn id="12" idx="3"/>
          </p:cNvCxnSpPr>
          <p:nvPr/>
        </p:nvCxnSpPr>
        <p:spPr>
          <a:xfrm flipH="1">
            <a:off x="2324711" y="692618"/>
            <a:ext cx="4516945" cy="12701"/>
          </a:xfrm>
          <a:prstGeom prst="straightConnector1">
            <a:avLst/>
          </a:prstGeom>
          <a:ln w="19050" cmpd="sng">
            <a:solidFill>
              <a:schemeClr val="tx1"/>
            </a:solidFill>
            <a:prstDash val="lgDash"/>
            <a:round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avec flèche 13"/>
          <p:cNvCxnSpPr>
            <a:stCxn id="12" idx="2"/>
            <a:endCxn id="11" idx="0"/>
          </p:cNvCxnSpPr>
          <p:nvPr/>
        </p:nvCxnSpPr>
        <p:spPr>
          <a:xfrm flipH="1">
            <a:off x="1601924" y="885319"/>
            <a:ext cx="2787" cy="1132214"/>
          </a:xfrm>
          <a:prstGeom prst="straightConnector1">
            <a:avLst/>
          </a:prstGeom>
          <a:ln w="25400" cmpd="sng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à coins arrondis 18"/>
          <p:cNvSpPr/>
          <p:nvPr/>
        </p:nvSpPr>
        <p:spPr>
          <a:xfrm>
            <a:off x="4572080" y="3343026"/>
            <a:ext cx="1908000" cy="432000"/>
          </a:xfrm>
          <a:prstGeom prst="roundRect">
            <a:avLst/>
          </a:prstGeom>
          <a:solidFill>
            <a:srgbClr val="F2610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 smtClean="0">
                <a:solidFill>
                  <a:schemeClr val="tx1"/>
                </a:solidFill>
              </a:rPr>
              <a:t>À PAYER</a:t>
            </a:r>
            <a:endParaRPr lang="fr-FR" sz="1600" b="1" dirty="0">
              <a:solidFill>
                <a:schemeClr val="tx1"/>
              </a:solidFill>
            </a:endParaRPr>
          </a:p>
        </p:txBody>
      </p:sp>
      <p:cxnSp>
        <p:nvCxnSpPr>
          <p:cNvPr id="20" name="Connecteur droit avec flèche 19"/>
          <p:cNvCxnSpPr>
            <a:stCxn id="5" idx="2"/>
            <a:endCxn id="21" idx="0"/>
          </p:cNvCxnSpPr>
          <p:nvPr/>
        </p:nvCxnSpPr>
        <p:spPr>
          <a:xfrm>
            <a:off x="7795656" y="908618"/>
            <a:ext cx="16272" cy="2470408"/>
          </a:xfrm>
          <a:prstGeom prst="straightConnector1">
            <a:avLst/>
          </a:prstGeom>
          <a:ln w="19050" cmpd="sng">
            <a:solidFill>
              <a:schemeClr val="tx1"/>
            </a:solidFill>
            <a:prstDash val="lgDash"/>
            <a:round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7057161" y="3379026"/>
            <a:ext cx="1509533" cy="360000"/>
          </a:xfrm>
          <a:prstGeom prst="rect">
            <a:avLst/>
          </a:prstGeom>
          <a:ln>
            <a:prstDash val="dash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200" b="1" dirty="0" smtClean="0"/>
              <a:t>À payer</a:t>
            </a:r>
            <a:endParaRPr lang="fr-FR" sz="1200" b="1" dirty="0"/>
          </a:p>
        </p:txBody>
      </p:sp>
      <p:cxnSp>
        <p:nvCxnSpPr>
          <p:cNvPr id="22" name="Connecteur droit avec flèche 21"/>
          <p:cNvCxnSpPr>
            <a:stCxn id="21" idx="1"/>
            <a:endCxn id="19" idx="3"/>
          </p:cNvCxnSpPr>
          <p:nvPr/>
        </p:nvCxnSpPr>
        <p:spPr>
          <a:xfrm flipH="1">
            <a:off x="6480080" y="3559026"/>
            <a:ext cx="577081" cy="0"/>
          </a:xfrm>
          <a:prstGeom prst="straightConnector1">
            <a:avLst/>
          </a:prstGeom>
          <a:ln w="25400" cmpd="sng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>
            <a:off x="2737605" y="3379026"/>
            <a:ext cx="1440000" cy="360000"/>
          </a:xfrm>
          <a:prstGeom prst="rect">
            <a:avLst/>
          </a:prstGeom>
          <a:ln>
            <a:prstDash val="dash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200" b="1" dirty="0" smtClean="0"/>
              <a:t>Validation</a:t>
            </a:r>
            <a:endParaRPr lang="fr-FR" sz="1200" b="1" dirty="0"/>
          </a:p>
        </p:txBody>
      </p:sp>
      <p:cxnSp>
        <p:nvCxnSpPr>
          <p:cNvPr id="26" name="Connecteur droit avec flèche 25"/>
          <p:cNvCxnSpPr>
            <a:stCxn id="19" idx="1"/>
            <a:endCxn id="25" idx="3"/>
          </p:cNvCxnSpPr>
          <p:nvPr/>
        </p:nvCxnSpPr>
        <p:spPr>
          <a:xfrm flipH="1">
            <a:off x="4177605" y="3559026"/>
            <a:ext cx="394475" cy="0"/>
          </a:xfrm>
          <a:prstGeom prst="straightConnector1">
            <a:avLst/>
          </a:prstGeom>
          <a:ln w="19050" cmpd="sng">
            <a:solidFill>
              <a:schemeClr val="tx1"/>
            </a:solidFill>
            <a:prstDash val="lgDash"/>
            <a:round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cteur droit avec flèche 26"/>
          <p:cNvCxnSpPr>
            <a:stCxn id="25" idx="1"/>
          </p:cNvCxnSpPr>
          <p:nvPr/>
        </p:nvCxnSpPr>
        <p:spPr>
          <a:xfrm rot="10800000">
            <a:off x="2367001" y="2434566"/>
            <a:ext cx="370604" cy="1124461"/>
          </a:xfrm>
          <a:prstGeom prst="bentConnector2">
            <a:avLst/>
          </a:prstGeom>
          <a:ln w="25400" cmpd="sng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angle 29"/>
          <p:cNvSpPr/>
          <p:nvPr/>
        </p:nvSpPr>
        <p:spPr>
          <a:xfrm>
            <a:off x="4806080" y="2053557"/>
            <a:ext cx="1440000" cy="360000"/>
          </a:xfrm>
          <a:prstGeom prst="rect">
            <a:avLst/>
          </a:prstGeom>
          <a:ln>
            <a:prstDash val="dash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200" b="1" dirty="0" smtClean="0"/>
              <a:t>Retour Rédaction</a:t>
            </a:r>
            <a:endParaRPr lang="fr-FR" sz="1200" b="1" dirty="0"/>
          </a:p>
        </p:txBody>
      </p:sp>
      <p:cxnSp>
        <p:nvCxnSpPr>
          <p:cNvPr id="31" name="Connecteur droit avec flèche 30"/>
          <p:cNvCxnSpPr>
            <a:stCxn id="19" idx="0"/>
            <a:endCxn id="30" idx="2"/>
          </p:cNvCxnSpPr>
          <p:nvPr/>
        </p:nvCxnSpPr>
        <p:spPr>
          <a:xfrm flipV="1">
            <a:off x="5526080" y="2413557"/>
            <a:ext cx="0" cy="929469"/>
          </a:xfrm>
          <a:prstGeom prst="straightConnector1">
            <a:avLst/>
          </a:prstGeom>
          <a:ln w="19050" cmpd="sng">
            <a:solidFill>
              <a:schemeClr val="tx1"/>
            </a:solidFill>
            <a:prstDash val="lgDash"/>
            <a:round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cteur droit avec flèche 32"/>
          <p:cNvCxnSpPr>
            <a:stCxn id="30" idx="3"/>
          </p:cNvCxnSpPr>
          <p:nvPr/>
        </p:nvCxnSpPr>
        <p:spPr>
          <a:xfrm flipV="1">
            <a:off x="6246080" y="908618"/>
            <a:ext cx="845848" cy="1324939"/>
          </a:xfrm>
          <a:prstGeom prst="bentConnector2">
            <a:avLst/>
          </a:prstGeom>
          <a:ln w="25400" cmpd="sng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Rectangle à coins arrondis 43"/>
          <p:cNvSpPr/>
          <p:nvPr/>
        </p:nvSpPr>
        <p:spPr>
          <a:xfrm>
            <a:off x="585439" y="4464494"/>
            <a:ext cx="1908000" cy="432000"/>
          </a:xfrm>
          <a:prstGeom prst="roundRect">
            <a:avLst/>
          </a:prstGeom>
          <a:solidFill>
            <a:srgbClr val="4791FF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 smtClean="0">
                <a:solidFill>
                  <a:schemeClr val="bg1"/>
                </a:solidFill>
              </a:rPr>
              <a:t>FACTURÉE</a:t>
            </a:r>
            <a:endParaRPr lang="fr-FR" sz="1600" b="1" dirty="0">
              <a:solidFill>
                <a:schemeClr val="bg1"/>
              </a:solidFill>
            </a:endParaRPr>
          </a:p>
        </p:txBody>
      </p:sp>
      <p:cxnSp>
        <p:nvCxnSpPr>
          <p:cNvPr id="45" name="Connecteur droit avec flèche 44"/>
          <p:cNvCxnSpPr/>
          <p:nvPr/>
        </p:nvCxnSpPr>
        <p:spPr>
          <a:xfrm>
            <a:off x="1520050" y="2434565"/>
            <a:ext cx="0" cy="944461"/>
          </a:xfrm>
          <a:prstGeom prst="straightConnector1">
            <a:avLst/>
          </a:prstGeom>
          <a:ln w="19050" cmpd="sng">
            <a:solidFill>
              <a:schemeClr val="tx1"/>
            </a:solidFill>
            <a:prstDash val="lgDash"/>
            <a:round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necteur droit avec flèche 45"/>
          <p:cNvCxnSpPr>
            <a:stCxn id="47" idx="2"/>
            <a:endCxn id="44" idx="0"/>
          </p:cNvCxnSpPr>
          <p:nvPr/>
        </p:nvCxnSpPr>
        <p:spPr>
          <a:xfrm>
            <a:off x="1539439" y="3739026"/>
            <a:ext cx="0" cy="725468"/>
          </a:xfrm>
          <a:prstGeom prst="straightConnector1">
            <a:avLst/>
          </a:prstGeom>
          <a:ln w="25400" cmpd="sng">
            <a:solidFill>
              <a:schemeClr val="tx1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Rectangle 46"/>
          <p:cNvSpPr/>
          <p:nvPr/>
        </p:nvSpPr>
        <p:spPr>
          <a:xfrm>
            <a:off x="819439" y="3379026"/>
            <a:ext cx="1440000" cy="360000"/>
          </a:xfrm>
          <a:prstGeom prst="rect">
            <a:avLst/>
          </a:prstGeom>
          <a:ln>
            <a:prstDash val="dash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200" b="1" dirty="0" smtClean="0"/>
              <a:t>Facturation</a:t>
            </a:r>
            <a:endParaRPr lang="fr-FR" sz="1200" b="1" dirty="0"/>
          </a:p>
        </p:txBody>
      </p:sp>
      <p:cxnSp>
        <p:nvCxnSpPr>
          <p:cNvPr id="76" name="Connecteur droit avec flèche 75"/>
          <p:cNvCxnSpPr>
            <a:stCxn id="11" idx="3"/>
            <a:endCxn id="30" idx="1"/>
          </p:cNvCxnSpPr>
          <p:nvPr/>
        </p:nvCxnSpPr>
        <p:spPr>
          <a:xfrm>
            <a:off x="2555924" y="2233557"/>
            <a:ext cx="2250156" cy="0"/>
          </a:xfrm>
          <a:prstGeom prst="straightConnector1">
            <a:avLst/>
          </a:prstGeom>
          <a:ln w="19050" cmpd="sng">
            <a:solidFill>
              <a:schemeClr val="tx1"/>
            </a:solidFill>
            <a:prstDash val="lgDash"/>
            <a:round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Rectangle à coins arrondis 78"/>
          <p:cNvSpPr/>
          <p:nvPr/>
        </p:nvSpPr>
        <p:spPr>
          <a:xfrm>
            <a:off x="4560744" y="6144583"/>
            <a:ext cx="1908000" cy="432000"/>
          </a:xfrm>
          <a:prstGeom prst="roundRect">
            <a:avLst/>
          </a:prstGeom>
          <a:solidFill>
            <a:schemeClr val="bg1">
              <a:lumMod val="6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 smtClean="0">
                <a:solidFill>
                  <a:schemeClr val="bg1"/>
                </a:solidFill>
              </a:rPr>
              <a:t>SUPPRIMÉE</a:t>
            </a:r>
            <a:endParaRPr lang="fr-FR" sz="1600" b="1" dirty="0">
              <a:solidFill>
                <a:schemeClr val="bg1"/>
              </a:solidFill>
            </a:endParaRPr>
          </a:p>
        </p:txBody>
      </p:sp>
      <p:sp>
        <p:nvSpPr>
          <p:cNvPr id="80" name="Rectangle 79"/>
          <p:cNvSpPr/>
          <p:nvPr/>
        </p:nvSpPr>
        <p:spPr>
          <a:xfrm>
            <a:off x="4794744" y="5355199"/>
            <a:ext cx="1440000" cy="360000"/>
          </a:xfrm>
          <a:prstGeom prst="rect">
            <a:avLst/>
          </a:prstGeom>
          <a:ln>
            <a:prstDash val="dash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200" b="1" dirty="0" smtClean="0"/>
              <a:t>Supprimer</a:t>
            </a:r>
            <a:endParaRPr lang="fr-FR" sz="1200" b="1" dirty="0"/>
          </a:p>
        </p:txBody>
      </p:sp>
      <p:cxnSp>
        <p:nvCxnSpPr>
          <p:cNvPr id="81" name="Connecteur droit avec flèche 80"/>
          <p:cNvCxnSpPr>
            <a:stCxn id="19" idx="2"/>
            <a:endCxn id="80" idx="0"/>
          </p:cNvCxnSpPr>
          <p:nvPr/>
        </p:nvCxnSpPr>
        <p:spPr>
          <a:xfrm flipH="1">
            <a:off x="5514744" y="3775026"/>
            <a:ext cx="11336" cy="1580173"/>
          </a:xfrm>
          <a:prstGeom prst="straightConnector1">
            <a:avLst/>
          </a:prstGeom>
          <a:ln w="19050" cmpd="sng">
            <a:solidFill>
              <a:schemeClr val="tx1"/>
            </a:solidFill>
            <a:prstDash val="lgDash"/>
            <a:round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Connecteur droit avec flèche 85"/>
          <p:cNvCxnSpPr>
            <a:stCxn id="80" idx="2"/>
            <a:endCxn id="79" idx="0"/>
          </p:cNvCxnSpPr>
          <p:nvPr/>
        </p:nvCxnSpPr>
        <p:spPr>
          <a:xfrm>
            <a:off x="5514744" y="5715199"/>
            <a:ext cx="0" cy="429384"/>
          </a:xfrm>
          <a:prstGeom prst="straightConnector1">
            <a:avLst/>
          </a:prstGeom>
          <a:ln w="25400" cmpd="sng">
            <a:solidFill>
              <a:schemeClr val="tx1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Connecteur droit avec flèche 94"/>
          <p:cNvCxnSpPr>
            <a:stCxn id="44" idx="3"/>
          </p:cNvCxnSpPr>
          <p:nvPr/>
        </p:nvCxnSpPr>
        <p:spPr>
          <a:xfrm>
            <a:off x="2493439" y="4680494"/>
            <a:ext cx="2654625" cy="674705"/>
          </a:xfrm>
          <a:prstGeom prst="bentConnector3">
            <a:avLst>
              <a:gd name="adj1" fmla="val 100074"/>
            </a:avLst>
          </a:prstGeom>
          <a:ln w="19050" cmpd="sng">
            <a:solidFill>
              <a:schemeClr val="tx1"/>
            </a:solidFill>
            <a:prstDash val="lgDash"/>
            <a:round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Connecteur droit avec flèche 105"/>
          <p:cNvCxnSpPr>
            <a:stCxn id="5" idx="3"/>
            <a:endCxn id="80" idx="3"/>
          </p:cNvCxnSpPr>
          <p:nvPr/>
        </p:nvCxnSpPr>
        <p:spPr>
          <a:xfrm flipH="1">
            <a:off x="6234744" y="692618"/>
            <a:ext cx="2514912" cy="4842581"/>
          </a:xfrm>
          <a:prstGeom prst="bentConnector3">
            <a:avLst>
              <a:gd name="adj1" fmla="val -9090"/>
            </a:avLst>
          </a:prstGeom>
          <a:ln w="19050" cmpd="sng">
            <a:solidFill>
              <a:schemeClr val="tx1"/>
            </a:solidFill>
            <a:prstDash val="lgDash"/>
            <a:round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Connecteur droit avec flèche 131"/>
          <p:cNvCxnSpPr>
            <a:stCxn id="11" idx="1"/>
            <a:endCxn id="80" idx="1"/>
          </p:cNvCxnSpPr>
          <p:nvPr/>
        </p:nvCxnSpPr>
        <p:spPr>
          <a:xfrm rot="10800000" flipH="1" flipV="1">
            <a:off x="647924" y="2233557"/>
            <a:ext cx="4146820" cy="3301642"/>
          </a:xfrm>
          <a:prstGeom prst="bentConnector3">
            <a:avLst>
              <a:gd name="adj1" fmla="val -5513"/>
            </a:avLst>
          </a:prstGeom>
          <a:ln w="19050" cmpd="sng">
            <a:solidFill>
              <a:schemeClr val="tx1"/>
            </a:solidFill>
            <a:prstDash val="lgDash"/>
            <a:round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Rectangle 47"/>
          <p:cNvSpPr/>
          <p:nvPr/>
        </p:nvSpPr>
        <p:spPr>
          <a:xfrm>
            <a:off x="251520" y="4101760"/>
            <a:ext cx="8784975" cy="2567600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4" name="Rectangle 33"/>
          <p:cNvSpPr/>
          <p:nvPr/>
        </p:nvSpPr>
        <p:spPr>
          <a:xfrm>
            <a:off x="281194" y="429197"/>
            <a:ext cx="8784975" cy="2567600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6" name="Rectangle 35"/>
          <p:cNvSpPr/>
          <p:nvPr/>
        </p:nvSpPr>
        <p:spPr>
          <a:xfrm>
            <a:off x="1763528" y="3043967"/>
            <a:ext cx="2615912" cy="1202210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41" name="Groupe 40"/>
          <p:cNvGrpSpPr/>
          <p:nvPr/>
        </p:nvGrpSpPr>
        <p:grpSpPr>
          <a:xfrm>
            <a:off x="323528" y="378573"/>
            <a:ext cx="2880000" cy="6290788"/>
            <a:chOff x="6012160" y="476671"/>
            <a:chExt cx="2376264" cy="7502055"/>
          </a:xfrm>
          <a:solidFill>
            <a:schemeClr val="bg1"/>
          </a:solidFill>
        </p:grpSpPr>
        <p:sp>
          <p:nvSpPr>
            <p:cNvPr id="42" name="ZoneTexte 41"/>
            <p:cNvSpPr txBox="1"/>
            <p:nvPr/>
          </p:nvSpPr>
          <p:spPr>
            <a:xfrm>
              <a:off x="6012160" y="476671"/>
              <a:ext cx="2376264" cy="7502055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fr-FR" sz="1600" b="1" dirty="0" smtClean="0"/>
                <a:t>À PAYER</a:t>
              </a:r>
            </a:p>
            <a:p>
              <a:endParaRPr lang="fr-FR" b="1" dirty="0" smtClean="0"/>
            </a:p>
            <a:p>
              <a:r>
                <a:rPr lang="fr-FR" sz="1200" i="1" dirty="0" smtClean="0"/>
                <a:t> - Etape accessible par l’</a:t>
              </a:r>
              <a:r>
                <a:rPr lang="fr-FR" sz="1200" i="1" u="sng" dirty="0" smtClean="0"/>
                <a:t>Opérateur Légales</a:t>
              </a:r>
            </a:p>
            <a:p>
              <a:endParaRPr lang="fr-FR" sz="1200" dirty="0" smtClean="0"/>
            </a:p>
            <a:p>
              <a:endParaRPr lang="fr-FR" sz="1200" dirty="0" smtClean="0"/>
            </a:p>
            <a:p>
              <a:endParaRPr lang="fr-FR" sz="1200" dirty="0"/>
            </a:p>
            <a:p>
              <a:r>
                <a:rPr lang="fr-FR" sz="1200" dirty="0" smtClean="0"/>
                <a:t>Calcul de la taille à facturer (si nécessaire).</a:t>
              </a:r>
            </a:p>
            <a:p>
              <a:endParaRPr lang="fr-FR" sz="1200" dirty="0"/>
            </a:p>
            <a:p>
              <a:endParaRPr lang="fr-FR" sz="1200" dirty="0" smtClean="0"/>
            </a:p>
            <a:p>
              <a:endParaRPr lang="fr-FR" sz="1200" dirty="0"/>
            </a:p>
            <a:p>
              <a:endParaRPr lang="fr-FR" sz="1200" dirty="0" smtClean="0"/>
            </a:p>
            <a:p>
              <a:r>
                <a:rPr lang="fr-FR" sz="1200" dirty="0" smtClean="0"/>
                <a:t>L’annonce peut être reprise si une anomalie est détectée. Dans ce cas, elle retournera dans son état précédant (</a:t>
              </a:r>
              <a:r>
                <a:rPr lang="fr-FR" sz="1200" b="1" dirty="0" smtClean="0"/>
                <a:t>RÉDACTION</a:t>
              </a:r>
              <a:r>
                <a:rPr lang="fr-FR" sz="1200" dirty="0" smtClean="0"/>
                <a:t>).</a:t>
              </a:r>
            </a:p>
            <a:p>
              <a:endParaRPr lang="fr-FR" sz="1200" dirty="0"/>
            </a:p>
            <a:p>
              <a:endParaRPr lang="fr-FR" sz="1200" dirty="0" smtClean="0"/>
            </a:p>
            <a:p>
              <a:r>
                <a:rPr lang="fr-FR" sz="1200" dirty="0" smtClean="0"/>
                <a:t>L’annonce peut être envoyée :</a:t>
              </a:r>
            </a:p>
            <a:p>
              <a:endParaRPr lang="fr-FR" sz="1200" dirty="0" smtClean="0"/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fr-FR" sz="1200" dirty="0" smtClean="0"/>
                <a:t>En </a:t>
              </a:r>
              <a:r>
                <a:rPr lang="fr-FR" sz="1200" b="1" dirty="0" smtClean="0"/>
                <a:t>VALIDÉE </a:t>
              </a:r>
              <a:r>
                <a:rPr lang="fr-FR" sz="1200" dirty="0" smtClean="0"/>
                <a:t>si l’annonce est terminée.  Si l’annonce est en paiement immédiat mais que la banque et la date de paiement ne sont pas renseignées, la transition ne peut pas se faire</a:t>
              </a:r>
            </a:p>
            <a:p>
              <a:endParaRPr lang="fr-FR" sz="1200" dirty="0"/>
            </a:p>
            <a:p>
              <a:endParaRPr lang="fr-FR" sz="1200" dirty="0" smtClean="0"/>
            </a:p>
            <a:p>
              <a:endParaRPr lang="fr-FR" sz="1200" dirty="0"/>
            </a:p>
            <a:p>
              <a:endParaRPr lang="fr-FR" sz="1200" dirty="0" smtClean="0"/>
            </a:p>
            <a:p>
              <a:endParaRPr lang="fr-FR" sz="1200" dirty="0"/>
            </a:p>
            <a:p>
              <a:endParaRPr lang="fr-FR" sz="1200" dirty="0" smtClean="0"/>
            </a:p>
            <a:p>
              <a:endParaRPr lang="fr-FR" sz="1200" dirty="0"/>
            </a:p>
            <a:p>
              <a:endParaRPr lang="fr-FR" sz="1200" dirty="0" smtClean="0"/>
            </a:p>
            <a:p>
              <a:endParaRPr lang="fr-FR" sz="1200" dirty="0"/>
            </a:p>
            <a:p>
              <a:endParaRPr lang="fr-FR" sz="1200" dirty="0" smtClean="0"/>
            </a:p>
            <a:p>
              <a:endParaRPr lang="fr-FR" sz="1200" dirty="0"/>
            </a:p>
            <a:p>
              <a:endParaRPr lang="fr-FR" sz="1200" dirty="0" smtClean="0"/>
            </a:p>
            <a:p>
              <a:endParaRPr lang="fr-FR" sz="1200" dirty="0"/>
            </a:p>
            <a:p>
              <a:endParaRPr lang="fr-FR" sz="1200" dirty="0" smtClean="0"/>
            </a:p>
            <a:p>
              <a:endParaRPr lang="fr-FR" sz="1200" dirty="0"/>
            </a:p>
            <a:p>
              <a:endParaRPr lang="fr-FR" sz="1200" dirty="0" smtClean="0"/>
            </a:p>
            <a:p>
              <a:endParaRPr lang="fr-FR" sz="1200" dirty="0"/>
            </a:p>
          </p:txBody>
        </p:sp>
        <p:cxnSp>
          <p:nvCxnSpPr>
            <p:cNvPr id="43" name="Connecteur droit 42"/>
            <p:cNvCxnSpPr/>
            <p:nvPr/>
          </p:nvCxnSpPr>
          <p:spPr>
            <a:xfrm>
              <a:off x="6012160" y="476671"/>
              <a:ext cx="0" cy="540000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5" name="Rectangle 34"/>
          <p:cNvSpPr/>
          <p:nvPr/>
        </p:nvSpPr>
        <p:spPr>
          <a:xfrm>
            <a:off x="6516216" y="2913939"/>
            <a:ext cx="2579776" cy="1202210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5790780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à coins arrondis 4"/>
          <p:cNvSpPr/>
          <p:nvPr/>
        </p:nvSpPr>
        <p:spPr>
          <a:xfrm>
            <a:off x="6841656" y="476618"/>
            <a:ext cx="1908000" cy="432000"/>
          </a:xfrm>
          <a:prstGeom prst="roundRect">
            <a:avLst/>
          </a:prstGeom>
          <a:solidFill>
            <a:srgbClr val="A61B17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 smtClean="0">
                <a:solidFill>
                  <a:schemeClr val="bg1"/>
                </a:solidFill>
              </a:rPr>
              <a:t>RÉDACTION</a:t>
            </a:r>
          </a:p>
        </p:txBody>
      </p:sp>
      <p:sp>
        <p:nvSpPr>
          <p:cNvPr id="11" name="Rectangle à coins arrondis 10"/>
          <p:cNvSpPr/>
          <p:nvPr/>
        </p:nvSpPr>
        <p:spPr>
          <a:xfrm>
            <a:off x="647924" y="2017533"/>
            <a:ext cx="1908000" cy="432048"/>
          </a:xfrm>
          <a:prstGeom prst="roundRect">
            <a:avLst/>
          </a:prstGeom>
          <a:solidFill>
            <a:srgbClr val="1BA617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 smtClean="0">
                <a:solidFill>
                  <a:schemeClr val="bg1"/>
                </a:solidFill>
              </a:rPr>
              <a:t>VALIDÉE</a:t>
            </a:r>
            <a:endParaRPr lang="fr-FR" sz="1600" b="1" dirty="0">
              <a:solidFill>
                <a:schemeClr val="bg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884711" y="525319"/>
            <a:ext cx="1440000" cy="360000"/>
          </a:xfrm>
          <a:prstGeom prst="rect">
            <a:avLst/>
          </a:prstGeom>
          <a:ln>
            <a:prstDash val="dash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200" b="1" dirty="0" smtClean="0"/>
              <a:t>Validation</a:t>
            </a:r>
            <a:endParaRPr lang="fr-FR" sz="1200" b="1" dirty="0"/>
          </a:p>
        </p:txBody>
      </p:sp>
      <p:cxnSp>
        <p:nvCxnSpPr>
          <p:cNvPr id="13" name="Connecteur droit avec flèche 12"/>
          <p:cNvCxnSpPr>
            <a:stCxn id="5" idx="1"/>
            <a:endCxn id="12" idx="3"/>
          </p:cNvCxnSpPr>
          <p:nvPr/>
        </p:nvCxnSpPr>
        <p:spPr>
          <a:xfrm flipH="1">
            <a:off x="2324711" y="692618"/>
            <a:ext cx="4516945" cy="12701"/>
          </a:xfrm>
          <a:prstGeom prst="straightConnector1">
            <a:avLst/>
          </a:prstGeom>
          <a:ln w="19050" cmpd="sng">
            <a:solidFill>
              <a:schemeClr val="tx1"/>
            </a:solidFill>
            <a:prstDash val="lgDash"/>
            <a:round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avec flèche 13"/>
          <p:cNvCxnSpPr>
            <a:stCxn id="12" idx="2"/>
            <a:endCxn id="11" idx="0"/>
          </p:cNvCxnSpPr>
          <p:nvPr/>
        </p:nvCxnSpPr>
        <p:spPr>
          <a:xfrm flipH="1">
            <a:off x="1601924" y="885319"/>
            <a:ext cx="2787" cy="1132214"/>
          </a:xfrm>
          <a:prstGeom prst="straightConnector1">
            <a:avLst/>
          </a:prstGeom>
          <a:ln w="25400" cmpd="sng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à coins arrondis 18"/>
          <p:cNvSpPr/>
          <p:nvPr/>
        </p:nvSpPr>
        <p:spPr>
          <a:xfrm>
            <a:off x="4572080" y="3343026"/>
            <a:ext cx="1908000" cy="432000"/>
          </a:xfrm>
          <a:prstGeom prst="roundRect">
            <a:avLst/>
          </a:prstGeom>
          <a:solidFill>
            <a:srgbClr val="F2610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 smtClean="0">
                <a:solidFill>
                  <a:schemeClr val="tx1"/>
                </a:solidFill>
              </a:rPr>
              <a:t>À PAYER</a:t>
            </a:r>
            <a:endParaRPr lang="fr-FR" sz="1600" b="1" dirty="0">
              <a:solidFill>
                <a:schemeClr val="tx1"/>
              </a:solidFill>
            </a:endParaRPr>
          </a:p>
        </p:txBody>
      </p:sp>
      <p:cxnSp>
        <p:nvCxnSpPr>
          <p:cNvPr id="20" name="Connecteur droit avec flèche 19"/>
          <p:cNvCxnSpPr>
            <a:stCxn id="5" idx="2"/>
            <a:endCxn id="21" idx="0"/>
          </p:cNvCxnSpPr>
          <p:nvPr/>
        </p:nvCxnSpPr>
        <p:spPr>
          <a:xfrm>
            <a:off x="7795656" y="908618"/>
            <a:ext cx="16272" cy="2470408"/>
          </a:xfrm>
          <a:prstGeom prst="straightConnector1">
            <a:avLst/>
          </a:prstGeom>
          <a:ln w="19050" cmpd="sng">
            <a:solidFill>
              <a:schemeClr val="tx1"/>
            </a:solidFill>
            <a:prstDash val="lgDash"/>
            <a:round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7057161" y="3379026"/>
            <a:ext cx="1509533" cy="360000"/>
          </a:xfrm>
          <a:prstGeom prst="rect">
            <a:avLst/>
          </a:prstGeom>
          <a:ln>
            <a:prstDash val="dash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200" b="1" dirty="0" smtClean="0"/>
              <a:t>À payer</a:t>
            </a:r>
            <a:endParaRPr lang="fr-FR" sz="1200" b="1" dirty="0"/>
          </a:p>
        </p:txBody>
      </p:sp>
      <p:cxnSp>
        <p:nvCxnSpPr>
          <p:cNvPr id="22" name="Connecteur droit avec flèche 21"/>
          <p:cNvCxnSpPr>
            <a:stCxn id="21" idx="1"/>
            <a:endCxn id="19" idx="3"/>
          </p:cNvCxnSpPr>
          <p:nvPr/>
        </p:nvCxnSpPr>
        <p:spPr>
          <a:xfrm flipH="1">
            <a:off x="6480080" y="3559026"/>
            <a:ext cx="577081" cy="0"/>
          </a:xfrm>
          <a:prstGeom prst="straightConnector1">
            <a:avLst/>
          </a:prstGeom>
          <a:ln w="25400" cmpd="sng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>
            <a:off x="2737605" y="3379026"/>
            <a:ext cx="1440000" cy="360000"/>
          </a:xfrm>
          <a:prstGeom prst="rect">
            <a:avLst/>
          </a:prstGeom>
          <a:ln>
            <a:prstDash val="dash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200" b="1" dirty="0" smtClean="0"/>
              <a:t>Validation</a:t>
            </a:r>
            <a:endParaRPr lang="fr-FR" sz="1200" b="1" dirty="0"/>
          </a:p>
        </p:txBody>
      </p:sp>
      <p:cxnSp>
        <p:nvCxnSpPr>
          <p:cNvPr id="26" name="Connecteur droit avec flèche 25"/>
          <p:cNvCxnSpPr>
            <a:stCxn id="19" idx="1"/>
            <a:endCxn id="25" idx="3"/>
          </p:cNvCxnSpPr>
          <p:nvPr/>
        </p:nvCxnSpPr>
        <p:spPr>
          <a:xfrm flipH="1">
            <a:off x="4177605" y="3559026"/>
            <a:ext cx="394475" cy="0"/>
          </a:xfrm>
          <a:prstGeom prst="straightConnector1">
            <a:avLst/>
          </a:prstGeom>
          <a:ln w="19050" cmpd="sng">
            <a:solidFill>
              <a:schemeClr val="tx1"/>
            </a:solidFill>
            <a:prstDash val="lgDash"/>
            <a:round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cteur droit avec flèche 26"/>
          <p:cNvCxnSpPr>
            <a:stCxn id="25" idx="1"/>
          </p:cNvCxnSpPr>
          <p:nvPr/>
        </p:nvCxnSpPr>
        <p:spPr>
          <a:xfrm rot="10800000">
            <a:off x="2367001" y="2434566"/>
            <a:ext cx="370604" cy="1124461"/>
          </a:xfrm>
          <a:prstGeom prst="bentConnector2">
            <a:avLst/>
          </a:prstGeom>
          <a:ln w="25400" cmpd="sng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angle 29"/>
          <p:cNvSpPr/>
          <p:nvPr/>
        </p:nvSpPr>
        <p:spPr>
          <a:xfrm>
            <a:off x="4806080" y="2053557"/>
            <a:ext cx="1440000" cy="360000"/>
          </a:xfrm>
          <a:prstGeom prst="rect">
            <a:avLst/>
          </a:prstGeom>
          <a:ln>
            <a:prstDash val="dash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200" b="1" dirty="0" smtClean="0"/>
              <a:t>Retour Rédaction</a:t>
            </a:r>
            <a:endParaRPr lang="fr-FR" sz="1200" b="1" dirty="0"/>
          </a:p>
        </p:txBody>
      </p:sp>
      <p:cxnSp>
        <p:nvCxnSpPr>
          <p:cNvPr id="31" name="Connecteur droit avec flèche 30"/>
          <p:cNvCxnSpPr>
            <a:stCxn id="19" idx="0"/>
            <a:endCxn id="30" idx="2"/>
          </p:cNvCxnSpPr>
          <p:nvPr/>
        </p:nvCxnSpPr>
        <p:spPr>
          <a:xfrm flipV="1">
            <a:off x="5526080" y="2413557"/>
            <a:ext cx="0" cy="929469"/>
          </a:xfrm>
          <a:prstGeom prst="straightConnector1">
            <a:avLst/>
          </a:prstGeom>
          <a:ln w="19050" cmpd="sng">
            <a:solidFill>
              <a:schemeClr val="tx1"/>
            </a:solidFill>
            <a:prstDash val="lgDash"/>
            <a:round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cteur droit avec flèche 32"/>
          <p:cNvCxnSpPr>
            <a:stCxn id="30" idx="3"/>
          </p:cNvCxnSpPr>
          <p:nvPr/>
        </p:nvCxnSpPr>
        <p:spPr>
          <a:xfrm flipV="1">
            <a:off x="6246080" y="908618"/>
            <a:ext cx="845848" cy="1324939"/>
          </a:xfrm>
          <a:prstGeom prst="bentConnector2">
            <a:avLst/>
          </a:prstGeom>
          <a:ln w="25400" cmpd="sng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Rectangle à coins arrondis 43"/>
          <p:cNvSpPr/>
          <p:nvPr/>
        </p:nvSpPr>
        <p:spPr>
          <a:xfrm>
            <a:off x="585439" y="4464494"/>
            <a:ext cx="1908000" cy="432000"/>
          </a:xfrm>
          <a:prstGeom prst="roundRect">
            <a:avLst/>
          </a:prstGeom>
          <a:solidFill>
            <a:srgbClr val="4791FF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 smtClean="0">
                <a:solidFill>
                  <a:schemeClr val="bg1"/>
                </a:solidFill>
              </a:rPr>
              <a:t>FACTURÉE</a:t>
            </a:r>
            <a:endParaRPr lang="fr-FR" sz="1600" b="1" dirty="0">
              <a:solidFill>
                <a:schemeClr val="bg1"/>
              </a:solidFill>
            </a:endParaRPr>
          </a:p>
        </p:txBody>
      </p:sp>
      <p:cxnSp>
        <p:nvCxnSpPr>
          <p:cNvPr id="45" name="Connecteur droit avec flèche 44"/>
          <p:cNvCxnSpPr/>
          <p:nvPr/>
        </p:nvCxnSpPr>
        <p:spPr>
          <a:xfrm>
            <a:off x="1520050" y="2434565"/>
            <a:ext cx="0" cy="944461"/>
          </a:xfrm>
          <a:prstGeom prst="straightConnector1">
            <a:avLst/>
          </a:prstGeom>
          <a:ln w="19050" cmpd="sng">
            <a:solidFill>
              <a:schemeClr val="tx1"/>
            </a:solidFill>
            <a:prstDash val="lgDash"/>
            <a:round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necteur droit avec flèche 45"/>
          <p:cNvCxnSpPr>
            <a:stCxn id="47" idx="2"/>
            <a:endCxn id="44" idx="0"/>
          </p:cNvCxnSpPr>
          <p:nvPr/>
        </p:nvCxnSpPr>
        <p:spPr>
          <a:xfrm>
            <a:off x="1539439" y="3739026"/>
            <a:ext cx="0" cy="725468"/>
          </a:xfrm>
          <a:prstGeom prst="straightConnector1">
            <a:avLst/>
          </a:prstGeom>
          <a:ln w="25400" cmpd="sng">
            <a:solidFill>
              <a:schemeClr val="tx1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Rectangle 46"/>
          <p:cNvSpPr/>
          <p:nvPr/>
        </p:nvSpPr>
        <p:spPr>
          <a:xfrm>
            <a:off x="819439" y="3379026"/>
            <a:ext cx="1440000" cy="360000"/>
          </a:xfrm>
          <a:prstGeom prst="rect">
            <a:avLst/>
          </a:prstGeom>
          <a:ln>
            <a:prstDash val="dash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200" b="1" dirty="0" smtClean="0"/>
              <a:t>Facturation</a:t>
            </a:r>
            <a:endParaRPr lang="fr-FR" sz="1200" b="1" dirty="0"/>
          </a:p>
        </p:txBody>
      </p:sp>
      <p:cxnSp>
        <p:nvCxnSpPr>
          <p:cNvPr id="76" name="Connecteur droit avec flèche 75"/>
          <p:cNvCxnSpPr>
            <a:stCxn id="11" idx="3"/>
            <a:endCxn id="30" idx="1"/>
          </p:cNvCxnSpPr>
          <p:nvPr/>
        </p:nvCxnSpPr>
        <p:spPr>
          <a:xfrm>
            <a:off x="2555924" y="2233557"/>
            <a:ext cx="2250156" cy="0"/>
          </a:xfrm>
          <a:prstGeom prst="straightConnector1">
            <a:avLst/>
          </a:prstGeom>
          <a:ln w="19050" cmpd="sng">
            <a:solidFill>
              <a:schemeClr val="tx1"/>
            </a:solidFill>
            <a:prstDash val="lgDash"/>
            <a:round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Rectangle à coins arrondis 78"/>
          <p:cNvSpPr/>
          <p:nvPr/>
        </p:nvSpPr>
        <p:spPr>
          <a:xfrm>
            <a:off x="4560744" y="6144583"/>
            <a:ext cx="1908000" cy="432000"/>
          </a:xfrm>
          <a:prstGeom prst="roundRect">
            <a:avLst/>
          </a:prstGeom>
          <a:solidFill>
            <a:schemeClr val="bg1">
              <a:lumMod val="6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 smtClean="0">
                <a:solidFill>
                  <a:schemeClr val="bg1"/>
                </a:solidFill>
              </a:rPr>
              <a:t>SUPPRIMÉE</a:t>
            </a:r>
            <a:endParaRPr lang="fr-FR" sz="1600" b="1" dirty="0">
              <a:solidFill>
                <a:schemeClr val="bg1"/>
              </a:solidFill>
            </a:endParaRPr>
          </a:p>
        </p:txBody>
      </p:sp>
      <p:sp>
        <p:nvSpPr>
          <p:cNvPr id="80" name="Rectangle 79"/>
          <p:cNvSpPr/>
          <p:nvPr/>
        </p:nvSpPr>
        <p:spPr>
          <a:xfrm>
            <a:off x="4794744" y="5355199"/>
            <a:ext cx="1440000" cy="360000"/>
          </a:xfrm>
          <a:prstGeom prst="rect">
            <a:avLst/>
          </a:prstGeom>
          <a:ln>
            <a:prstDash val="dash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200" b="1" dirty="0" smtClean="0"/>
              <a:t>Supprimer</a:t>
            </a:r>
            <a:endParaRPr lang="fr-FR" sz="1200" b="1" dirty="0"/>
          </a:p>
        </p:txBody>
      </p:sp>
      <p:cxnSp>
        <p:nvCxnSpPr>
          <p:cNvPr id="81" name="Connecteur droit avec flèche 80"/>
          <p:cNvCxnSpPr>
            <a:stCxn id="19" idx="2"/>
            <a:endCxn id="80" idx="0"/>
          </p:cNvCxnSpPr>
          <p:nvPr/>
        </p:nvCxnSpPr>
        <p:spPr>
          <a:xfrm flipH="1">
            <a:off x="5514744" y="3775026"/>
            <a:ext cx="11336" cy="1580173"/>
          </a:xfrm>
          <a:prstGeom prst="straightConnector1">
            <a:avLst/>
          </a:prstGeom>
          <a:ln w="19050" cmpd="sng">
            <a:solidFill>
              <a:schemeClr val="tx1"/>
            </a:solidFill>
            <a:prstDash val="lgDash"/>
            <a:round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Connecteur droit avec flèche 85"/>
          <p:cNvCxnSpPr>
            <a:stCxn id="80" idx="2"/>
            <a:endCxn id="79" idx="0"/>
          </p:cNvCxnSpPr>
          <p:nvPr/>
        </p:nvCxnSpPr>
        <p:spPr>
          <a:xfrm>
            <a:off x="5514744" y="5715199"/>
            <a:ext cx="0" cy="429384"/>
          </a:xfrm>
          <a:prstGeom prst="straightConnector1">
            <a:avLst/>
          </a:prstGeom>
          <a:ln w="25400" cmpd="sng">
            <a:solidFill>
              <a:schemeClr val="tx1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Connecteur droit avec flèche 94"/>
          <p:cNvCxnSpPr>
            <a:stCxn id="44" idx="3"/>
          </p:cNvCxnSpPr>
          <p:nvPr/>
        </p:nvCxnSpPr>
        <p:spPr>
          <a:xfrm>
            <a:off x="2493439" y="4680494"/>
            <a:ext cx="2654625" cy="674705"/>
          </a:xfrm>
          <a:prstGeom prst="bentConnector3">
            <a:avLst>
              <a:gd name="adj1" fmla="val 100074"/>
            </a:avLst>
          </a:prstGeom>
          <a:ln w="19050" cmpd="sng">
            <a:solidFill>
              <a:schemeClr val="tx1"/>
            </a:solidFill>
            <a:prstDash val="lgDash"/>
            <a:round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Connecteur droit avec flèche 105"/>
          <p:cNvCxnSpPr>
            <a:stCxn id="5" idx="3"/>
            <a:endCxn id="80" idx="3"/>
          </p:cNvCxnSpPr>
          <p:nvPr/>
        </p:nvCxnSpPr>
        <p:spPr>
          <a:xfrm flipH="1">
            <a:off x="6234744" y="692618"/>
            <a:ext cx="2514912" cy="4842581"/>
          </a:xfrm>
          <a:prstGeom prst="bentConnector3">
            <a:avLst>
              <a:gd name="adj1" fmla="val -9090"/>
            </a:avLst>
          </a:prstGeom>
          <a:ln w="19050" cmpd="sng">
            <a:solidFill>
              <a:schemeClr val="tx1"/>
            </a:solidFill>
            <a:prstDash val="lgDash"/>
            <a:round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Connecteur droit avec flèche 131"/>
          <p:cNvCxnSpPr>
            <a:stCxn id="11" idx="1"/>
            <a:endCxn id="80" idx="1"/>
          </p:cNvCxnSpPr>
          <p:nvPr/>
        </p:nvCxnSpPr>
        <p:spPr>
          <a:xfrm rot="10800000" flipH="1" flipV="1">
            <a:off x="647924" y="2233557"/>
            <a:ext cx="4146820" cy="3301642"/>
          </a:xfrm>
          <a:prstGeom prst="bentConnector3">
            <a:avLst>
              <a:gd name="adj1" fmla="val -5513"/>
            </a:avLst>
          </a:prstGeom>
          <a:ln w="19050" cmpd="sng">
            <a:solidFill>
              <a:schemeClr val="tx1"/>
            </a:solidFill>
            <a:prstDash val="lgDash"/>
            <a:round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Rectangle 47"/>
          <p:cNvSpPr/>
          <p:nvPr/>
        </p:nvSpPr>
        <p:spPr>
          <a:xfrm>
            <a:off x="168256" y="253337"/>
            <a:ext cx="8784975" cy="3960440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5" name="Rectangle 34"/>
          <p:cNvSpPr/>
          <p:nvPr/>
        </p:nvSpPr>
        <p:spPr>
          <a:xfrm>
            <a:off x="251520" y="5169568"/>
            <a:ext cx="6417484" cy="1499792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41" name="Groupe 40"/>
          <p:cNvGrpSpPr/>
          <p:nvPr/>
        </p:nvGrpSpPr>
        <p:grpSpPr>
          <a:xfrm>
            <a:off x="6158787" y="332656"/>
            <a:ext cx="2880000" cy="6524863"/>
            <a:chOff x="6012160" y="476671"/>
            <a:chExt cx="2376264" cy="6117057"/>
          </a:xfrm>
          <a:solidFill>
            <a:schemeClr val="bg1"/>
          </a:solidFill>
        </p:grpSpPr>
        <p:sp>
          <p:nvSpPr>
            <p:cNvPr id="42" name="ZoneTexte 41"/>
            <p:cNvSpPr txBox="1"/>
            <p:nvPr/>
          </p:nvSpPr>
          <p:spPr>
            <a:xfrm>
              <a:off x="6012160" y="476671"/>
              <a:ext cx="2376264" cy="6117057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fr-FR" sz="1600" b="1" dirty="0" smtClean="0"/>
                <a:t>FACTURÉE</a:t>
              </a:r>
            </a:p>
            <a:p>
              <a:endParaRPr lang="fr-FR" b="1" dirty="0" smtClean="0"/>
            </a:p>
            <a:p>
              <a:r>
                <a:rPr lang="fr-FR" sz="1200" i="1" dirty="0" smtClean="0"/>
                <a:t> - Etape accessible par l’</a:t>
              </a:r>
              <a:r>
                <a:rPr lang="fr-FR" sz="1200" i="1" u="sng" dirty="0" smtClean="0"/>
                <a:t>Opérateur Légales</a:t>
              </a:r>
            </a:p>
            <a:p>
              <a:endParaRPr lang="fr-FR" sz="1200" dirty="0" smtClean="0"/>
            </a:p>
            <a:p>
              <a:endParaRPr lang="fr-FR" sz="1200" dirty="0" smtClean="0"/>
            </a:p>
            <a:p>
              <a:endParaRPr lang="fr-FR" sz="1200" dirty="0"/>
            </a:p>
            <a:p>
              <a:endParaRPr lang="fr-FR" sz="1200" dirty="0" smtClean="0"/>
            </a:p>
            <a:p>
              <a:endParaRPr lang="fr-FR" sz="1200" dirty="0"/>
            </a:p>
            <a:p>
              <a:r>
                <a:rPr lang="fr-FR" sz="1200" dirty="0" smtClean="0"/>
                <a:t>Met l’annonce dans son état final « facturée ». </a:t>
              </a:r>
              <a:br>
                <a:rPr lang="fr-FR" sz="1200" dirty="0" smtClean="0"/>
              </a:br>
              <a:endParaRPr lang="fr-FR" sz="1200" dirty="0" smtClean="0"/>
            </a:p>
            <a:p>
              <a:r>
                <a:rPr lang="fr-FR" sz="1200" b="1" dirty="0" smtClean="0"/>
                <a:t>L’information </a:t>
              </a:r>
              <a:r>
                <a:rPr lang="fr-FR" sz="1200" b="1" dirty="0" smtClean="0"/>
                <a:t>est ensuite envoyée </a:t>
              </a:r>
              <a:r>
                <a:rPr lang="fr-FR" sz="1200" b="1" dirty="0" smtClean="0"/>
                <a:t>au CRM</a:t>
              </a:r>
            </a:p>
            <a:p>
              <a:endParaRPr lang="fr-FR" sz="1200" dirty="0"/>
            </a:p>
            <a:p>
              <a:r>
                <a:rPr lang="fr-FR" sz="1200" dirty="0" smtClean="0"/>
                <a:t>L’annonce n’est plus modifiable dans Melody</a:t>
              </a:r>
              <a:endParaRPr lang="fr-FR" sz="1200" dirty="0" smtClean="0"/>
            </a:p>
            <a:p>
              <a:endParaRPr lang="fr-FR" sz="1200" dirty="0"/>
            </a:p>
            <a:p>
              <a:endParaRPr lang="fr-FR" sz="1200" dirty="0" smtClean="0"/>
            </a:p>
            <a:p>
              <a:endParaRPr lang="fr-FR" sz="1200" dirty="0"/>
            </a:p>
            <a:p>
              <a:endParaRPr lang="fr-FR" sz="1200" dirty="0" smtClean="0"/>
            </a:p>
            <a:p>
              <a:endParaRPr lang="fr-FR" sz="1200" dirty="0"/>
            </a:p>
            <a:p>
              <a:endParaRPr lang="fr-FR" sz="1200" dirty="0" smtClean="0"/>
            </a:p>
            <a:p>
              <a:endParaRPr lang="fr-FR" sz="1200" dirty="0"/>
            </a:p>
            <a:p>
              <a:endParaRPr lang="fr-FR" sz="1200" dirty="0" smtClean="0"/>
            </a:p>
            <a:p>
              <a:endParaRPr lang="fr-FR" sz="1200" dirty="0"/>
            </a:p>
            <a:p>
              <a:endParaRPr lang="fr-FR" sz="1200" dirty="0" smtClean="0"/>
            </a:p>
            <a:p>
              <a:endParaRPr lang="fr-FR" sz="1200" dirty="0"/>
            </a:p>
            <a:p>
              <a:endParaRPr lang="fr-FR" sz="1200" dirty="0" smtClean="0"/>
            </a:p>
            <a:p>
              <a:endParaRPr lang="fr-FR" sz="1200" dirty="0"/>
            </a:p>
            <a:p>
              <a:endParaRPr lang="fr-FR" sz="1200" dirty="0" smtClean="0"/>
            </a:p>
            <a:p>
              <a:endParaRPr lang="fr-FR" sz="1200" dirty="0"/>
            </a:p>
            <a:p>
              <a:endParaRPr lang="fr-FR" sz="1200" dirty="0" smtClean="0"/>
            </a:p>
            <a:p>
              <a:endParaRPr lang="fr-FR" sz="1200" dirty="0"/>
            </a:p>
            <a:p>
              <a:endParaRPr lang="fr-FR" sz="1200" dirty="0" smtClean="0"/>
            </a:p>
            <a:p>
              <a:endParaRPr lang="fr-FR" sz="1200" dirty="0"/>
            </a:p>
          </p:txBody>
        </p:sp>
        <p:cxnSp>
          <p:nvCxnSpPr>
            <p:cNvPr id="43" name="Connecteur droit 42"/>
            <p:cNvCxnSpPr/>
            <p:nvPr/>
          </p:nvCxnSpPr>
          <p:spPr>
            <a:xfrm>
              <a:off x="6012160" y="476671"/>
              <a:ext cx="0" cy="540000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6" name="Rectangle 35"/>
          <p:cNvSpPr/>
          <p:nvPr/>
        </p:nvSpPr>
        <p:spPr>
          <a:xfrm>
            <a:off x="316772" y="4213776"/>
            <a:ext cx="244003" cy="952509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7" name="Rectangle 36"/>
          <p:cNvSpPr/>
          <p:nvPr/>
        </p:nvSpPr>
        <p:spPr>
          <a:xfrm>
            <a:off x="2615603" y="4168688"/>
            <a:ext cx="3036517" cy="1000880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4100620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à coins arrondis 4"/>
          <p:cNvSpPr/>
          <p:nvPr/>
        </p:nvSpPr>
        <p:spPr>
          <a:xfrm>
            <a:off x="6841656" y="476618"/>
            <a:ext cx="1908000" cy="432000"/>
          </a:xfrm>
          <a:prstGeom prst="roundRect">
            <a:avLst/>
          </a:prstGeom>
          <a:solidFill>
            <a:srgbClr val="A61B17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 smtClean="0">
                <a:solidFill>
                  <a:schemeClr val="bg1"/>
                </a:solidFill>
              </a:rPr>
              <a:t>RÉDACTION</a:t>
            </a:r>
          </a:p>
        </p:txBody>
      </p:sp>
      <p:sp>
        <p:nvSpPr>
          <p:cNvPr id="11" name="Rectangle à coins arrondis 10"/>
          <p:cNvSpPr/>
          <p:nvPr/>
        </p:nvSpPr>
        <p:spPr>
          <a:xfrm>
            <a:off x="647924" y="2017533"/>
            <a:ext cx="1908000" cy="432048"/>
          </a:xfrm>
          <a:prstGeom prst="roundRect">
            <a:avLst/>
          </a:prstGeom>
          <a:solidFill>
            <a:srgbClr val="1BA617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 smtClean="0">
                <a:solidFill>
                  <a:schemeClr val="bg1"/>
                </a:solidFill>
              </a:rPr>
              <a:t>VALIDÉE</a:t>
            </a:r>
            <a:endParaRPr lang="fr-FR" sz="1600" b="1" dirty="0">
              <a:solidFill>
                <a:schemeClr val="bg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884711" y="525319"/>
            <a:ext cx="1440000" cy="360000"/>
          </a:xfrm>
          <a:prstGeom prst="rect">
            <a:avLst/>
          </a:prstGeom>
          <a:ln>
            <a:prstDash val="dash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200" b="1" dirty="0" smtClean="0"/>
              <a:t>Validation</a:t>
            </a:r>
            <a:endParaRPr lang="fr-FR" sz="1200" b="1" dirty="0"/>
          </a:p>
        </p:txBody>
      </p:sp>
      <p:cxnSp>
        <p:nvCxnSpPr>
          <p:cNvPr id="13" name="Connecteur droit avec flèche 12"/>
          <p:cNvCxnSpPr>
            <a:stCxn id="5" idx="1"/>
            <a:endCxn id="12" idx="3"/>
          </p:cNvCxnSpPr>
          <p:nvPr/>
        </p:nvCxnSpPr>
        <p:spPr>
          <a:xfrm flipH="1">
            <a:off x="2324711" y="692618"/>
            <a:ext cx="4516945" cy="12701"/>
          </a:xfrm>
          <a:prstGeom prst="straightConnector1">
            <a:avLst/>
          </a:prstGeom>
          <a:ln w="19050" cmpd="sng">
            <a:solidFill>
              <a:schemeClr val="tx1"/>
            </a:solidFill>
            <a:prstDash val="lgDash"/>
            <a:round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avec flèche 13"/>
          <p:cNvCxnSpPr>
            <a:stCxn id="12" idx="2"/>
            <a:endCxn id="11" idx="0"/>
          </p:cNvCxnSpPr>
          <p:nvPr/>
        </p:nvCxnSpPr>
        <p:spPr>
          <a:xfrm flipH="1">
            <a:off x="1601924" y="885319"/>
            <a:ext cx="2787" cy="1132214"/>
          </a:xfrm>
          <a:prstGeom prst="straightConnector1">
            <a:avLst/>
          </a:prstGeom>
          <a:ln w="25400" cmpd="sng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à coins arrondis 18"/>
          <p:cNvSpPr/>
          <p:nvPr/>
        </p:nvSpPr>
        <p:spPr>
          <a:xfrm>
            <a:off x="4572080" y="3343026"/>
            <a:ext cx="1908000" cy="432000"/>
          </a:xfrm>
          <a:prstGeom prst="roundRect">
            <a:avLst/>
          </a:prstGeom>
          <a:solidFill>
            <a:srgbClr val="F2610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 smtClean="0">
                <a:solidFill>
                  <a:schemeClr val="tx1"/>
                </a:solidFill>
              </a:rPr>
              <a:t>À PAYER</a:t>
            </a:r>
            <a:endParaRPr lang="fr-FR" sz="1600" b="1" dirty="0">
              <a:solidFill>
                <a:schemeClr val="tx1"/>
              </a:solidFill>
            </a:endParaRPr>
          </a:p>
        </p:txBody>
      </p:sp>
      <p:cxnSp>
        <p:nvCxnSpPr>
          <p:cNvPr id="20" name="Connecteur droit avec flèche 19"/>
          <p:cNvCxnSpPr>
            <a:stCxn id="5" idx="2"/>
            <a:endCxn id="21" idx="0"/>
          </p:cNvCxnSpPr>
          <p:nvPr/>
        </p:nvCxnSpPr>
        <p:spPr>
          <a:xfrm>
            <a:off x="7795656" y="908618"/>
            <a:ext cx="16272" cy="2470408"/>
          </a:xfrm>
          <a:prstGeom prst="straightConnector1">
            <a:avLst/>
          </a:prstGeom>
          <a:ln w="19050" cmpd="sng">
            <a:solidFill>
              <a:schemeClr val="tx1"/>
            </a:solidFill>
            <a:prstDash val="lgDash"/>
            <a:round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7057161" y="3379026"/>
            <a:ext cx="1509533" cy="360000"/>
          </a:xfrm>
          <a:prstGeom prst="rect">
            <a:avLst/>
          </a:prstGeom>
          <a:ln>
            <a:prstDash val="dash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200" b="1" dirty="0" smtClean="0"/>
              <a:t>À payer</a:t>
            </a:r>
            <a:endParaRPr lang="fr-FR" sz="1200" b="1" dirty="0"/>
          </a:p>
        </p:txBody>
      </p:sp>
      <p:cxnSp>
        <p:nvCxnSpPr>
          <p:cNvPr id="22" name="Connecteur droit avec flèche 21"/>
          <p:cNvCxnSpPr>
            <a:stCxn id="21" idx="1"/>
            <a:endCxn id="19" idx="3"/>
          </p:cNvCxnSpPr>
          <p:nvPr/>
        </p:nvCxnSpPr>
        <p:spPr>
          <a:xfrm flipH="1">
            <a:off x="6480080" y="3559026"/>
            <a:ext cx="577081" cy="0"/>
          </a:xfrm>
          <a:prstGeom prst="straightConnector1">
            <a:avLst/>
          </a:prstGeom>
          <a:ln w="25400" cmpd="sng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>
            <a:off x="2737605" y="3379026"/>
            <a:ext cx="1440000" cy="360000"/>
          </a:xfrm>
          <a:prstGeom prst="rect">
            <a:avLst/>
          </a:prstGeom>
          <a:ln>
            <a:prstDash val="dash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200" b="1" dirty="0" smtClean="0"/>
              <a:t>Validation</a:t>
            </a:r>
            <a:endParaRPr lang="fr-FR" sz="1200" b="1" dirty="0"/>
          </a:p>
        </p:txBody>
      </p:sp>
      <p:cxnSp>
        <p:nvCxnSpPr>
          <p:cNvPr id="26" name="Connecteur droit avec flèche 25"/>
          <p:cNvCxnSpPr>
            <a:stCxn id="19" idx="1"/>
            <a:endCxn id="25" idx="3"/>
          </p:cNvCxnSpPr>
          <p:nvPr/>
        </p:nvCxnSpPr>
        <p:spPr>
          <a:xfrm flipH="1">
            <a:off x="4177605" y="3559026"/>
            <a:ext cx="394475" cy="0"/>
          </a:xfrm>
          <a:prstGeom prst="straightConnector1">
            <a:avLst/>
          </a:prstGeom>
          <a:ln w="19050" cmpd="sng">
            <a:solidFill>
              <a:schemeClr val="tx1"/>
            </a:solidFill>
            <a:prstDash val="lgDash"/>
            <a:round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cteur droit avec flèche 26"/>
          <p:cNvCxnSpPr>
            <a:stCxn id="25" idx="1"/>
          </p:cNvCxnSpPr>
          <p:nvPr/>
        </p:nvCxnSpPr>
        <p:spPr>
          <a:xfrm rot="10800000">
            <a:off x="2367001" y="2434566"/>
            <a:ext cx="370604" cy="1124461"/>
          </a:xfrm>
          <a:prstGeom prst="bentConnector2">
            <a:avLst/>
          </a:prstGeom>
          <a:ln w="25400" cmpd="sng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angle 29"/>
          <p:cNvSpPr/>
          <p:nvPr/>
        </p:nvSpPr>
        <p:spPr>
          <a:xfrm>
            <a:off x="4806080" y="2053557"/>
            <a:ext cx="1440000" cy="360000"/>
          </a:xfrm>
          <a:prstGeom prst="rect">
            <a:avLst/>
          </a:prstGeom>
          <a:ln>
            <a:prstDash val="dash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200" b="1" dirty="0" smtClean="0"/>
              <a:t>Retour Rédaction</a:t>
            </a:r>
            <a:endParaRPr lang="fr-FR" sz="1200" b="1" dirty="0"/>
          </a:p>
        </p:txBody>
      </p:sp>
      <p:cxnSp>
        <p:nvCxnSpPr>
          <p:cNvPr id="31" name="Connecteur droit avec flèche 30"/>
          <p:cNvCxnSpPr>
            <a:stCxn id="19" idx="0"/>
            <a:endCxn id="30" idx="2"/>
          </p:cNvCxnSpPr>
          <p:nvPr/>
        </p:nvCxnSpPr>
        <p:spPr>
          <a:xfrm flipV="1">
            <a:off x="5526080" y="2413557"/>
            <a:ext cx="0" cy="929469"/>
          </a:xfrm>
          <a:prstGeom prst="straightConnector1">
            <a:avLst/>
          </a:prstGeom>
          <a:ln w="19050" cmpd="sng">
            <a:solidFill>
              <a:schemeClr val="tx1"/>
            </a:solidFill>
            <a:prstDash val="lgDash"/>
            <a:round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cteur droit avec flèche 32"/>
          <p:cNvCxnSpPr>
            <a:stCxn id="30" idx="3"/>
          </p:cNvCxnSpPr>
          <p:nvPr/>
        </p:nvCxnSpPr>
        <p:spPr>
          <a:xfrm flipV="1">
            <a:off x="6246080" y="908618"/>
            <a:ext cx="845848" cy="1324939"/>
          </a:xfrm>
          <a:prstGeom prst="bentConnector2">
            <a:avLst/>
          </a:prstGeom>
          <a:ln w="25400" cmpd="sng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Rectangle à coins arrondis 43"/>
          <p:cNvSpPr/>
          <p:nvPr/>
        </p:nvSpPr>
        <p:spPr>
          <a:xfrm>
            <a:off x="585439" y="4464494"/>
            <a:ext cx="1908000" cy="432000"/>
          </a:xfrm>
          <a:prstGeom prst="roundRect">
            <a:avLst/>
          </a:prstGeom>
          <a:solidFill>
            <a:srgbClr val="4791FF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 smtClean="0">
                <a:solidFill>
                  <a:schemeClr val="bg1"/>
                </a:solidFill>
              </a:rPr>
              <a:t>FACTURÉE</a:t>
            </a:r>
            <a:endParaRPr lang="fr-FR" sz="1600" b="1" dirty="0">
              <a:solidFill>
                <a:schemeClr val="bg1"/>
              </a:solidFill>
            </a:endParaRPr>
          </a:p>
        </p:txBody>
      </p:sp>
      <p:cxnSp>
        <p:nvCxnSpPr>
          <p:cNvPr id="45" name="Connecteur droit avec flèche 44"/>
          <p:cNvCxnSpPr/>
          <p:nvPr/>
        </p:nvCxnSpPr>
        <p:spPr>
          <a:xfrm>
            <a:off x="1520050" y="2434565"/>
            <a:ext cx="0" cy="944461"/>
          </a:xfrm>
          <a:prstGeom prst="straightConnector1">
            <a:avLst/>
          </a:prstGeom>
          <a:ln w="19050" cmpd="sng">
            <a:solidFill>
              <a:schemeClr val="tx1"/>
            </a:solidFill>
            <a:prstDash val="lgDash"/>
            <a:round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necteur droit avec flèche 45"/>
          <p:cNvCxnSpPr>
            <a:stCxn id="47" idx="2"/>
            <a:endCxn id="44" idx="0"/>
          </p:cNvCxnSpPr>
          <p:nvPr/>
        </p:nvCxnSpPr>
        <p:spPr>
          <a:xfrm>
            <a:off x="1539439" y="3739026"/>
            <a:ext cx="0" cy="725468"/>
          </a:xfrm>
          <a:prstGeom prst="straightConnector1">
            <a:avLst/>
          </a:prstGeom>
          <a:ln w="25400" cmpd="sng">
            <a:solidFill>
              <a:schemeClr val="tx1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Rectangle 46"/>
          <p:cNvSpPr/>
          <p:nvPr/>
        </p:nvSpPr>
        <p:spPr>
          <a:xfrm>
            <a:off x="819439" y="3379026"/>
            <a:ext cx="1440000" cy="360000"/>
          </a:xfrm>
          <a:prstGeom prst="rect">
            <a:avLst/>
          </a:prstGeom>
          <a:ln>
            <a:prstDash val="dash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200" b="1" dirty="0" smtClean="0"/>
              <a:t>Facturation</a:t>
            </a:r>
            <a:endParaRPr lang="fr-FR" sz="1200" b="1" dirty="0"/>
          </a:p>
        </p:txBody>
      </p:sp>
      <p:cxnSp>
        <p:nvCxnSpPr>
          <p:cNvPr id="76" name="Connecteur droit avec flèche 75"/>
          <p:cNvCxnSpPr>
            <a:stCxn id="11" idx="3"/>
            <a:endCxn id="30" idx="1"/>
          </p:cNvCxnSpPr>
          <p:nvPr/>
        </p:nvCxnSpPr>
        <p:spPr>
          <a:xfrm>
            <a:off x="2555924" y="2233557"/>
            <a:ext cx="2250156" cy="0"/>
          </a:xfrm>
          <a:prstGeom prst="straightConnector1">
            <a:avLst/>
          </a:prstGeom>
          <a:ln w="19050" cmpd="sng">
            <a:solidFill>
              <a:schemeClr val="tx1"/>
            </a:solidFill>
            <a:prstDash val="lgDash"/>
            <a:round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Rectangle à coins arrondis 78"/>
          <p:cNvSpPr/>
          <p:nvPr/>
        </p:nvSpPr>
        <p:spPr>
          <a:xfrm>
            <a:off x="4560744" y="6144583"/>
            <a:ext cx="1908000" cy="432000"/>
          </a:xfrm>
          <a:prstGeom prst="roundRect">
            <a:avLst/>
          </a:prstGeom>
          <a:solidFill>
            <a:schemeClr val="bg1">
              <a:lumMod val="6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 smtClean="0">
                <a:solidFill>
                  <a:schemeClr val="bg1"/>
                </a:solidFill>
              </a:rPr>
              <a:t>SUPPRIMÉE</a:t>
            </a:r>
            <a:endParaRPr lang="fr-FR" sz="1600" b="1" dirty="0">
              <a:solidFill>
                <a:schemeClr val="bg1"/>
              </a:solidFill>
            </a:endParaRPr>
          </a:p>
        </p:txBody>
      </p:sp>
      <p:sp>
        <p:nvSpPr>
          <p:cNvPr id="80" name="Rectangle 79"/>
          <p:cNvSpPr/>
          <p:nvPr/>
        </p:nvSpPr>
        <p:spPr>
          <a:xfrm>
            <a:off x="4794744" y="5355199"/>
            <a:ext cx="1440000" cy="360000"/>
          </a:xfrm>
          <a:prstGeom prst="rect">
            <a:avLst/>
          </a:prstGeom>
          <a:ln>
            <a:prstDash val="dash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200" b="1" dirty="0" smtClean="0"/>
              <a:t>Supprimer</a:t>
            </a:r>
            <a:endParaRPr lang="fr-FR" sz="1200" b="1" dirty="0"/>
          </a:p>
        </p:txBody>
      </p:sp>
      <p:cxnSp>
        <p:nvCxnSpPr>
          <p:cNvPr id="81" name="Connecteur droit avec flèche 80"/>
          <p:cNvCxnSpPr>
            <a:stCxn id="19" idx="2"/>
            <a:endCxn id="80" idx="0"/>
          </p:cNvCxnSpPr>
          <p:nvPr/>
        </p:nvCxnSpPr>
        <p:spPr>
          <a:xfrm flipH="1">
            <a:off x="5514744" y="3775026"/>
            <a:ext cx="11336" cy="1580173"/>
          </a:xfrm>
          <a:prstGeom prst="straightConnector1">
            <a:avLst/>
          </a:prstGeom>
          <a:ln w="19050" cmpd="sng">
            <a:solidFill>
              <a:schemeClr val="tx1"/>
            </a:solidFill>
            <a:prstDash val="lgDash"/>
            <a:round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Connecteur droit avec flèche 85"/>
          <p:cNvCxnSpPr>
            <a:stCxn id="80" idx="2"/>
            <a:endCxn id="79" idx="0"/>
          </p:cNvCxnSpPr>
          <p:nvPr/>
        </p:nvCxnSpPr>
        <p:spPr>
          <a:xfrm>
            <a:off x="5514744" y="5715199"/>
            <a:ext cx="0" cy="429384"/>
          </a:xfrm>
          <a:prstGeom prst="straightConnector1">
            <a:avLst/>
          </a:prstGeom>
          <a:ln w="25400" cmpd="sng">
            <a:solidFill>
              <a:schemeClr val="tx1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Connecteur droit avec flèche 94"/>
          <p:cNvCxnSpPr>
            <a:stCxn id="44" idx="3"/>
          </p:cNvCxnSpPr>
          <p:nvPr/>
        </p:nvCxnSpPr>
        <p:spPr>
          <a:xfrm>
            <a:off x="2493439" y="4680494"/>
            <a:ext cx="2654625" cy="674705"/>
          </a:xfrm>
          <a:prstGeom prst="bentConnector3">
            <a:avLst>
              <a:gd name="adj1" fmla="val 100074"/>
            </a:avLst>
          </a:prstGeom>
          <a:ln w="19050" cmpd="sng">
            <a:solidFill>
              <a:schemeClr val="tx1"/>
            </a:solidFill>
            <a:prstDash val="lgDash"/>
            <a:round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Connecteur droit avec flèche 105"/>
          <p:cNvCxnSpPr>
            <a:stCxn id="5" idx="3"/>
            <a:endCxn id="80" idx="3"/>
          </p:cNvCxnSpPr>
          <p:nvPr/>
        </p:nvCxnSpPr>
        <p:spPr>
          <a:xfrm flipH="1">
            <a:off x="6234744" y="692618"/>
            <a:ext cx="2514912" cy="4842581"/>
          </a:xfrm>
          <a:prstGeom prst="bentConnector3">
            <a:avLst>
              <a:gd name="adj1" fmla="val -9090"/>
            </a:avLst>
          </a:prstGeom>
          <a:ln w="19050" cmpd="sng">
            <a:solidFill>
              <a:schemeClr val="tx1"/>
            </a:solidFill>
            <a:prstDash val="lgDash"/>
            <a:round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Connecteur droit avec flèche 131"/>
          <p:cNvCxnSpPr>
            <a:stCxn id="11" idx="1"/>
            <a:endCxn id="80" idx="1"/>
          </p:cNvCxnSpPr>
          <p:nvPr/>
        </p:nvCxnSpPr>
        <p:spPr>
          <a:xfrm rot="10800000" flipH="1" flipV="1">
            <a:off x="647924" y="2233557"/>
            <a:ext cx="4146820" cy="3301642"/>
          </a:xfrm>
          <a:prstGeom prst="bentConnector3">
            <a:avLst>
              <a:gd name="adj1" fmla="val -5513"/>
            </a:avLst>
          </a:prstGeom>
          <a:ln w="19050" cmpd="sng">
            <a:solidFill>
              <a:schemeClr val="tx1"/>
            </a:solidFill>
            <a:prstDash val="lgDash"/>
            <a:round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tangle 33"/>
          <p:cNvSpPr/>
          <p:nvPr/>
        </p:nvSpPr>
        <p:spPr>
          <a:xfrm>
            <a:off x="281194" y="429196"/>
            <a:ext cx="8784975" cy="5448075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41" name="Groupe 40"/>
          <p:cNvGrpSpPr/>
          <p:nvPr/>
        </p:nvGrpSpPr>
        <p:grpSpPr>
          <a:xfrm>
            <a:off x="323528" y="378572"/>
            <a:ext cx="2880000" cy="6340197"/>
            <a:chOff x="6012160" y="476671"/>
            <a:chExt cx="2376264" cy="5943932"/>
          </a:xfrm>
          <a:solidFill>
            <a:schemeClr val="bg1"/>
          </a:solidFill>
        </p:grpSpPr>
        <p:sp>
          <p:nvSpPr>
            <p:cNvPr id="42" name="ZoneTexte 41"/>
            <p:cNvSpPr txBox="1"/>
            <p:nvPr/>
          </p:nvSpPr>
          <p:spPr>
            <a:xfrm>
              <a:off x="6012160" y="476671"/>
              <a:ext cx="2376264" cy="5943932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fr-FR" sz="1600" b="1" dirty="0" smtClean="0"/>
                <a:t>SUPPRIMÉE</a:t>
              </a:r>
            </a:p>
            <a:p>
              <a:endParaRPr lang="fr-FR" b="1" dirty="0" smtClean="0"/>
            </a:p>
            <a:p>
              <a:r>
                <a:rPr lang="fr-FR" sz="1200" i="1" dirty="0" smtClean="0"/>
                <a:t> - Etape accessible par tous (</a:t>
              </a:r>
              <a:r>
                <a:rPr lang="fr-FR" sz="1200" i="1" u="sng" dirty="0" smtClean="0"/>
                <a:t>Correspondant</a:t>
              </a:r>
              <a:r>
                <a:rPr lang="fr-FR" sz="1200" i="1" dirty="0" smtClean="0"/>
                <a:t>, </a:t>
              </a:r>
              <a:r>
                <a:rPr lang="fr-FR" sz="1200" i="1" u="sng" dirty="0" smtClean="0"/>
                <a:t>Iconographe</a:t>
              </a:r>
              <a:r>
                <a:rPr lang="fr-FR" sz="1200" i="1" dirty="0" smtClean="0"/>
                <a:t>, </a:t>
              </a:r>
              <a:r>
                <a:rPr lang="fr-FR" sz="1200" i="1" u="sng" dirty="0" smtClean="0"/>
                <a:t>Journaliste</a:t>
              </a:r>
              <a:r>
                <a:rPr lang="fr-FR" sz="1200" i="1" dirty="0" smtClean="0"/>
                <a:t>, </a:t>
              </a:r>
              <a:r>
                <a:rPr lang="fr-FR" sz="1200" i="1" u="sng" dirty="0" smtClean="0"/>
                <a:t>Monteur</a:t>
              </a:r>
              <a:r>
                <a:rPr lang="fr-FR" sz="1200" i="1" dirty="0" smtClean="0"/>
                <a:t>, </a:t>
              </a:r>
              <a:r>
                <a:rPr lang="fr-FR" sz="1200" i="1" u="sng" dirty="0" smtClean="0"/>
                <a:t>Opérateur Légales</a:t>
              </a:r>
              <a:r>
                <a:rPr lang="fr-FR" sz="1200" i="1" dirty="0" smtClean="0"/>
                <a:t>, </a:t>
              </a:r>
              <a:r>
                <a:rPr lang="fr-FR" sz="1200" i="1" u="sng" dirty="0" smtClean="0"/>
                <a:t>Secrétaire de rédaction</a:t>
              </a:r>
              <a:r>
                <a:rPr lang="fr-FR" sz="1200" i="1" dirty="0" smtClean="0"/>
                <a:t>, </a:t>
              </a:r>
              <a:r>
                <a:rPr lang="fr-FR" sz="1200" i="1" u="sng" dirty="0" smtClean="0"/>
                <a:t>Secrétaire Générale de Rédaction</a:t>
              </a:r>
              <a:r>
                <a:rPr lang="fr-FR" sz="1200" i="1" dirty="0" smtClean="0"/>
                <a:t>). </a:t>
              </a:r>
              <a:endParaRPr lang="fr-FR" sz="1200" i="1" u="sng" dirty="0" smtClean="0"/>
            </a:p>
            <a:p>
              <a:endParaRPr lang="fr-FR" sz="1200" dirty="0" smtClean="0"/>
            </a:p>
            <a:p>
              <a:endParaRPr lang="fr-FR" sz="1200" dirty="0" smtClean="0"/>
            </a:p>
            <a:p>
              <a:endParaRPr lang="fr-FR" sz="1200" dirty="0"/>
            </a:p>
            <a:p>
              <a:r>
                <a:rPr lang="fr-FR" sz="1200" dirty="0" smtClean="0"/>
                <a:t>Met l’annonce en état « supprimée ».</a:t>
              </a:r>
            </a:p>
            <a:p>
              <a:endParaRPr lang="fr-FR" sz="1200" dirty="0"/>
            </a:p>
            <a:p>
              <a:r>
                <a:rPr lang="fr-FR" sz="1200" b="1" dirty="0" smtClean="0"/>
                <a:t>Si son état précédent était « facturée », l’information de son changement d’état est </a:t>
              </a:r>
              <a:r>
                <a:rPr lang="fr-FR" sz="1200" b="1" dirty="0" smtClean="0"/>
                <a:t>envoyée au CRM</a:t>
              </a:r>
              <a:r>
                <a:rPr lang="fr-FR" sz="1200" dirty="0" smtClean="0"/>
                <a:t>.</a:t>
              </a:r>
              <a:endParaRPr lang="fr-FR" sz="1200" dirty="0" smtClean="0"/>
            </a:p>
            <a:p>
              <a:endParaRPr lang="fr-FR" sz="1200" dirty="0"/>
            </a:p>
            <a:p>
              <a:endParaRPr lang="fr-FR" sz="1200" dirty="0" smtClean="0"/>
            </a:p>
            <a:p>
              <a:endParaRPr lang="fr-FR" sz="1200" dirty="0"/>
            </a:p>
            <a:p>
              <a:endParaRPr lang="fr-FR" sz="1200" dirty="0" smtClean="0"/>
            </a:p>
            <a:p>
              <a:endParaRPr lang="fr-FR" sz="1200" dirty="0"/>
            </a:p>
            <a:p>
              <a:endParaRPr lang="fr-FR" sz="1200" dirty="0" smtClean="0"/>
            </a:p>
            <a:p>
              <a:endParaRPr lang="fr-FR" sz="1200" dirty="0"/>
            </a:p>
            <a:p>
              <a:endParaRPr lang="fr-FR" sz="1200" dirty="0" smtClean="0"/>
            </a:p>
            <a:p>
              <a:endParaRPr lang="fr-FR" sz="1200" dirty="0"/>
            </a:p>
            <a:p>
              <a:endParaRPr lang="fr-FR" sz="1200" dirty="0" smtClean="0"/>
            </a:p>
            <a:p>
              <a:endParaRPr lang="fr-FR" sz="1200" dirty="0" smtClean="0"/>
            </a:p>
            <a:p>
              <a:endParaRPr lang="fr-FR" sz="1200" dirty="0"/>
            </a:p>
            <a:p>
              <a:endParaRPr lang="fr-FR" sz="1200" dirty="0" smtClean="0"/>
            </a:p>
            <a:p>
              <a:endParaRPr lang="fr-FR" sz="1200" dirty="0"/>
            </a:p>
            <a:p>
              <a:endParaRPr lang="fr-FR" sz="1200" dirty="0" smtClean="0"/>
            </a:p>
            <a:p>
              <a:endParaRPr lang="fr-FR" sz="1200" dirty="0"/>
            </a:p>
            <a:p>
              <a:endParaRPr lang="fr-FR" sz="1200" dirty="0" smtClean="0"/>
            </a:p>
            <a:p>
              <a:endParaRPr lang="fr-FR" sz="1200" dirty="0"/>
            </a:p>
          </p:txBody>
        </p:sp>
        <p:cxnSp>
          <p:nvCxnSpPr>
            <p:cNvPr id="43" name="Connecteur droit 42"/>
            <p:cNvCxnSpPr/>
            <p:nvPr/>
          </p:nvCxnSpPr>
          <p:spPr>
            <a:xfrm>
              <a:off x="6012160" y="476671"/>
              <a:ext cx="0" cy="540000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4181615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Interrogation du CRM</a:t>
            </a:r>
            <a:endParaRPr lang="fr-FR" dirty="0"/>
          </a:p>
        </p:txBody>
      </p:sp>
      <p:sp>
        <p:nvSpPr>
          <p:cNvPr id="4" name="Sous-titr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err="1" smtClean="0"/>
              <a:t>Webservice</a:t>
            </a:r>
            <a:r>
              <a:rPr lang="fr-FR" dirty="0" smtClean="0"/>
              <a:t> de récupération des données du CRM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9173698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Récupération d’une annonce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059832" y="1268760"/>
            <a:ext cx="5626968" cy="5328592"/>
          </a:xfrm>
        </p:spPr>
        <p:txBody>
          <a:bodyPr>
            <a:normAutofit/>
          </a:bodyPr>
          <a:lstStyle/>
          <a:p>
            <a:r>
              <a:rPr lang="fr-FR" sz="1600" dirty="0"/>
              <a:t>$URL/</a:t>
            </a:r>
            <a:r>
              <a:rPr lang="fr-FR" sz="1600" dirty="0" err="1"/>
              <a:t>crm</a:t>
            </a:r>
            <a:r>
              <a:rPr lang="fr-FR" sz="1600" dirty="0"/>
              <a:t>/</a:t>
            </a:r>
            <a:r>
              <a:rPr lang="fr-FR" sz="1600" dirty="0" err="1"/>
              <a:t>webservice</a:t>
            </a:r>
            <a:r>
              <a:rPr lang="fr-FR" sz="1600" dirty="0"/>
              <a:t>/annonce/:</a:t>
            </a:r>
            <a:r>
              <a:rPr lang="fr-FR" sz="1600" dirty="0" err="1"/>
              <a:t>companyId</a:t>
            </a:r>
            <a:r>
              <a:rPr lang="fr-FR" sz="1600" dirty="0"/>
              <a:t>/:</a:t>
            </a:r>
            <a:r>
              <a:rPr lang="fr-FR" sz="1600" dirty="0" smtClean="0"/>
              <a:t>compostage</a:t>
            </a:r>
            <a:br>
              <a:rPr lang="fr-FR" sz="1600" dirty="0" smtClean="0"/>
            </a:br>
            <a:r>
              <a:rPr lang="fr-FR" sz="1600" dirty="0" smtClean="0"/>
              <a:t>$URL/</a:t>
            </a:r>
            <a:r>
              <a:rPr lang="fr-FR" sz="1600" dirty="0" err="1" smtClean="0"/>
              <a:t>crm</a:t>
            </a:r>
            <a:r>
              <a:rPr lang="fr-FR" sz="1600" dirty="0" smtClean="0"/>
              <a:t>/</a:t>
            </a:r>
            <a:r>
              <a:rPr lang="fr-FR" sz="1600" dirty="0" err="1" smtClean="0"/>
              <a:t>webservice</a:t>
            </a:r>
            <a:r>
              <a:rPr lang="fr-FR" sz="1600" dirty="0" smtClean="0"/>
              <a:t>/annonce/1/20194516008</a:t>
            </a:r>
          </a:p>
          <a:p>
            <a:pPr marL="0" indent="0">
              <a:buNone/>
            </a:pPr>
            <a:r>
              <a:rPr lang="fr-FR" dirty="0" smtClean="0"/>
              <a:t>Renvoi les informations d'une annonce, des justificatifs attenants et des factures éventuelles</a:t>
            </a:r>
            <a:endParaRPr lang="fr-FR" dirty="0"/>
          </a:p>
        </p:txBody>
      </p:sp>
      <p:pic>
        <p:nvPicPr>
          <p:cNvPr id="5122" name="Picture 2" descr="C:\Users\CCODINA\Downloads\imag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196752"/>
            <a:ext cx="2544253" cy="55446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5696327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Récupération d’un client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059832" y="1268760"/>
            <a:ext cx="5626968" cy="5328592"/>
          </a:xfrm>
        </p:spPr>
        <p:txBody>
          <a:bodyPr>
            <a:normAutofit/>
          </a:bodyPr>
          <a:lstStyle/>
          <a:p>
            <a:r>
              <a:rPr lang="fr-FR" sz="1600" dirty="0" smtClean="0"/>
              <a:t>$URL/</a:t>
            </a:r>
            <a:r>
              <a:rPr lang="fr-FR" sz="1600" dirty="0" err="1" smtClean="0"/>
              <a:t>crm</a:t>
            </a:r>
            <a:r>
              <a:rPr lang="fr-FR" sz="1600" dirty="0" smtClean="0"/>
              <a:t>/</a:t>
            </a:r>
            <a:r>
              <a:rPr lang="fr-FR" sz="1600" dirty="0" err="1" smtClean="0"/>
              <a:t>webservice</a:t>
            </a:r>
            <a:r>
              <a:rPr lang="fr-FR" sz="1600" dirty="0" smtClean="0"/>
              <a:t>/client/:</a:t>
            </a:r>
            <a:r>
              <a:rPr lang="fr-FR" sz="1600" dirty="0" err="1" smtClean="0"/>
              <a:t>companyId</a:t>
            </a:r>
            <a:r>
              <a:rPr lang="fr-FR" sz="1600" dirty="0" smtClean="0"/>
              <a:t>/:</a:t>
            </a:r>
            <a:r>
              <a:rPr lang="fr-FR" sz="1600" dirty="0" err="1" smtClean="0"/>
              <a:t>clientId</a:t>
            </a:r>
            <a:r>
              <a:rPr lang="fr-FR" sz="1600" dirty="0" smtClean="0"/>
              <a:t/>
            </a:r>
            <a:br>
              <a:rPr lang="fr-FR" sz="1600" dirty="0" smtClean="0"/>
            </a:br>
            <a:r>
              <a:rPr lang="fr-FR" sz="1600" dirty="0" smtClean="0"/>
              <a:t>$URL/</a:t>
            </a:r>
            <a:r>
              <a:rPr lang="fr-FR" sz="1600" dirty="0" err="1" smtClean="0"/>
              <a:t>crm</a:t>
            </a:r>
            <a:r>
              <a:rPr lang="fr-FR" sz="1600" dirty="0" smtClean="0"/>
              <a:t>/</a:t>
            </a:r>
            <a:r>
              <a:rPr lang="fr-FR" sz="1600" dirty="0" err="1" smtClean="0"/>
              <a:t>webservice</a:t>
            </a:r>
            <a:r>
              <a:rPr lang="fr-FR" sz="1600" dirty="0" smtClean="0"/>
              <a:t>/client/1/1</a:t>
            </a:r>
          </a:p>
          <a:p>
            <a:pPr marL="0" indent="0">
              <a:buNone/>
            </a:pPr>
            <a:r>
              <a:rPr lang="fr-FR" dirty="0" smtClean="0"/>
              <a:t>Renvoi les informations du client</a:t>
            </a:r>
            <a:endParaRPr lang="fr-FR" dirty="0"/>
          </a:p>
        </p:txBody>
      </p:sp>
      <p:pic>
        <p:nvPicPr>
          <p:cNvPr id="6146" name="Picture 2" descr="C:\Users\CCODINA\Downloads\image (1)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052736"/>
            <a:ext cx="2447927" cy="56258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377687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Récupération d’une liste de clients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059832" y="1268760"/>
            <a:ext cx="5626968" cy="5328592"/>
          </a:xfrm>
        </p:spPr>
        <p:txBody>
          <a:bodyPr>
            <a:normAutofit/>
          </a:bodyPr>
          <a:lstStyle/>
          <a:p>
            <a:r>
              <a:rPr lang="fr-FR" sz="1600" dirty="0" smtClean="0"/>
              <a:t>$URL/</a:t>
            </a:r>
            <a:r>
              <a:rPr lang="fr-FR" sz="1600" dirty="0" err="1" smtClean="0"/>
              <a:t>crm</a:t>
            </a:r>
            <a:r>
              <a:rPr lang="fr-FR" sz="1600" dirty="0" smtClean="0"/>
              <a:t>/</a:t>
            </a:r>
            <a:r>
              <a:rPr lang="fr-FR" sz="1600" dirty="0" err="1" smtClean="0"/>
              <a:t>webservice</a:t>
            </a:r>
            <a:r>
              <a:rPr lang="fr-FR" sz="1600" dirty="0" smtClean="0"/>
              <a:t>/clients/:</a:t>
            </a:r>
            <a:r>
              <a:rPr lang="fr-FR" sz="1600" dirty="0" err="1" smtClean="0"/>
              <a:t>dateFrom</a:t>
            </a:r>
            <a:r>
              <a:rPr lang="fr-FR" sz="1600" dirty="0" smtClean="0"/>
              <a:t/>
            </a:r>
            <a:br>
              <a:rPr lang="fr-FR" sz="1600" dirty="0" smtClean="0"/>
            </a:br>
            <a:r>
              <a:rPr lang="fr-FR" sz="1600" dirty="0" smtClean="0"/>
              <a:t>$URL/</a:t>
            </a:r>
            <a:r>
              <a:rPr lang="fr-FR" sz="1600" dirty="0" err="1" smtClean="0"/>
              <a:t>crm</a:t>
            </a:r>
            <a:r>
              <a:rPr lang="fr-FR" sz="1600" dirty="0" smtClean="0"/>
              <a:t>/</a:t>
            </a:r>
            <a:r>
              <a:rPr lang="fr-FR" sz="1600" dirty="0" err="1" smtClean="0"/>
              <a:t>webservice</a:t>
            </a:r>
            <a:r>
              <a:rPr lang="fr-FR" sz="1600" dirty="0" smtClean="0"/>
              <a:t>/clients/2016-03-30T15:49:00</a:t>
            </a:r>
            <a:endParaRPr lang="fr-FR" sz="1600" dirty="0"/>
          </a:p>
          <a:p>
            <a:r>
              <a:rPr lang="fr-FR" dirty="0"/>
              <a:t>R</a:t>
            </a:r>
            <a:r>
              <a:rPr lang="fr-FR" dirty="0" smtClean="0"/>
              <a:t>écupérer les clients ajoutés ou modifiés depuis une certaine date</a:t>
            </a:r>
            <a:endParaRPr lang="fr-FR" dirty="0"/>
          </a:p>
        </p:txBody>
      </p:sp>
      <p:pic>
        <p:nvPicPr>
          <p:cNvPr id="7170" name="Picture 2" descr="C:\Users\CCODINA\Downloads\image (2)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628800"/>
            <a:ext cx="2808312" cy="3971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751477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Récupération d’une liste d’annonces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059832" y="1268760"/>
            <a:ext cx="5626968" cy="5328592"/>
          </a:xfrm>
        </p:spPr>
        <p:txBody>
          <a:bodyPr>
            <a:normAutofit/>
          </a:bodyPr>
          <a:lstStyle/>
          <a:p>
            <a:r>
              <a:rPr lang="fr-FR" sz="1600" dirty="0" smtClean="0"/>
              <a:t>$URL/</a:t>
            </a:r>
            <a:r>
              <a:rPr lang="fr-FR" sz="1600" dirty="0" err="1" smtClean="0"/>
              <a:t>crm</a:t>
            </a:r>
            <a:r>
              <a:rPr lang="fr-FR" sz="1600" dirty="0" smtClean="0"/>
              <a:t>/</a:t>
            </a:r>
            <a:r>
              <a:rPr lang="fr-FR" sz="1600" dirty="0" err="1" smtClean="0"/>
              <a:t>webservice</a:t>
            </a:r>
            <a:r>
              <a:rPr lang="fr-FR" sz="1600" dirty="0" smtClean="0"/>
              <a:t>/annonces/:</a:t>
            </a:r>
            <a:r>
              <a:rPr lang="fr-FR" sz="1600" dirty="0" err="1" smtClean="0"/>
              <a:t>dateFrom</a:t>
            </a:r>
            <a:r>
              <a:rPr lang="fr-FR" sz="1600" dirty="0" smtClean="0"/>
              <a:t/>
            </a:r>
            <a:br>
              <a:rPr lang="fr-FR" sz="1600" dirty="0" smtClean="0"/>
            </a:br>
            <a:r>
              <a:rPr lang="fr-FR" sz="1600" dirty="0" smtClean="0"/>
              <a:t>$URL/</a:t>
            </a:r>
            <a:r>
              <a:rPr lang="fr-FR" sz="1600" dirty="0" err="1" smtClean="0"/>
              <a:t>crm</a:t>
            </a:r>
            <a:r>
              <a:rPr lang="fr-FR" sz="1600" dirty="0" smtClean="0"/>
              <a:t>/</a:t>
            </a:r>
            <a:r>
              <a:rPr lang="fr-FR" sz="1600" dirty="0" err="1" smtClean="0"/>
              <a:t>webservice</a:t>
            </a:r>
            <a:r>
              <a:rPr lang="fr-FR" sz="1600" dirty="0" smtClean="0"/>
              <a:t>/annonces/2016-03-30T15:49:00</a:t>
            </a:r>
            <a:endParaRPr lang="fr-FR" sz="1600" dirty="0"/>
          </a:p>
          <a:p>
            <a:r>
              <a:rPr lang="fr-FR" dirty="0" smtClean="0"/>
              <a:t>Récupérer les annonces ajoutées ou modifiées depuis une certaine date</a:t>
            </a:r>
            <a:endParaRPr lang="fr-FR" dirty="0"/>
          </a:p>
        </p:txBody>
      </p:sp>
      <p:pic>
        <p:nvPicPr>
          <p:cNvPr id="7170" name="Picture 2" descr="C:\Users\CCODINA\Downloads\image (2)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628800"/>
            <a:ext cx="2808312" cy="3971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20116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UI Annonce – Module Catégories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536" y="1600201"/>
            <a:ext cx="8291264" cy="3629000"/>
          </a:xfrm>
        </p:spPr>
        <p:txBody>
          <a:bodyPr>
            <a:normAutofit fontScale="92500" lnSpcReduction="20000"/>
          </a:bodyPr>
          <a:lstStyle/>
          <a:p>
            <a:r>
              <a:rPr lang="fr-FR" dirty="0" smtClean="0"/>
              <a:t>Départements : Catégories dans Melody</a:t>
            </a:r>
          </a:p>
          <a:p>
            <a:pPr lvl="1"/>
            <a:r>
              <a:rPr lang="fr-FR" dirty="0" smtClean="0"/>
              <a:t>Le paramètre de la catégories (ex‘17’) permet de sélectionner dans le CRM, la société via </a:t>
            </a:r>
            <a:r>
              <a:rPr lang="fr-FR" b="1" dirty="0" smtClean="0"/>
              <a:t>/</a:t>
            </a:r>
            <a:r>
              <a:rPr lang="fr-FR" b="1" dirty="0" err="1" smtClean="0"/>
              <a:t>retrieve</a:t>
            </a:r>
            <a:r>
              <a:rPr lang="fr-FR" b="1" dirty="0" smtClean="0"/>
              <a:t>/</a:t>
            </a:r>
            <a:r>
              <a:rPr lang="fr-FR" b="1" dirty="0" err="1" smtClean="0"/>
              <a:t>departments</a:t>
            </a:r>
            <a:endParaRPr lang="fr-FR" b="1" dirty="0"/>
          </a:p>
          <a:p>
            <a:r>
              <a:rPr lang="fr-FR" dirty="0" smtClean="0"/>
              <a:t>Types Annonces : Liste des catégories de Melody</a:t>
            </a:r>
          </a:p>
          <a:p>
            <a:pPr lvl="1"/>
            <a:r>
              <a:rPr lang="fr-FR" dirty="0" smtClean="0"/>
              <a:t>Le paramètre de la catégorie permet de sélectionner dans le CRM, la rubrique et ainsi de savoir si le modèle à appliquer est de type ‘AL’ ou ‘AOF ’ via </a:t>
            </a:r>
            <a:r>
              <a:rPr lang="fr-FR" b="1" dirty="0" smtClean="0"/>
              <a:t>/</a:t>
            </a:r>
            <a:r>
              <a:rPr lang="fr-FR" b="1" dirty="0" err="1" smtClean="0"/>
              <a:t>retrieve</a:t>
            </a:r>
            <a:r>
              <a:rPr lang="fr-FR" b="1" dirty="0" smtClean="0"/>
              <a:t>/</a:t>
            </a:r>
            <a:r>
              <a:rPr lang="fr-FR" b="1" dirty="0" err="1" smtClean="0"/>
              <a:t>rubric</a:t>
            </a:r>
            <a:endParaRPr lang="fr-FR" b="1" dirty="0" smtClean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8136" y="5229200"/>
            <a:ext cx="2419688" cy="11717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720334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UI Annonce – Sélection du client à facturer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764903"/>
          </a:xfrm>
        </p:spPr>
        <p:txBody>
          <a:bodyPr>
            <a:normAutofit fontScale="92500"/>
          </a:bodyPr>
          <a:lstStyle/>
          <a:p>
            <a:r>
              <a:rPr lang="fr-FR" dirty="0" smtClean="0"/>
              <a:t>Liste des clients dans le CRM </a:t>
            </a:r>
            <a:r>
              <a:rPr lang="fr-FR" u="sng" dirty="0" smtClean="0"/>
              <a:t>uniquement</a:t>
            </a:r>
            <a:r>
              <a:rPr lang="fr-FR" dirty="0" smtClean="0"/>
              <a:t>. </a:t>
            </a:r>
          </a:p>
          <a:p>
            <a:pPr lvl="1"/>
            <a:r>
              <a:rPr lang="fr-FR" dirty="0" smtClean="0"/>
              <a:t>Recherche via </a:t>
            </a:r>
            <a:r>
              <a:rPr lang="fr-FR" b="1" dirty="0" smtClean="0"/>
              <a:t>/</a:t>
            </a:r>
            <a:r>
              <a:rPr lang="fr-FR" b="1" dirty="0" err="1" smtClean="0"/>
              <a:t>search</a:t>
            </a:r>
            <a:r>
              <a:rPr lang="fr-FR" b="1" dirty="0" smtClean="0"/>
              <a:t>/client/:</a:t>
            </a:r>
            <a:r>
              <a:rPr lang="fr-FR" b="1" dirty="0" err="1" smtClean="0"/>
              <a:t>company</a:t>
            </a:r>
            <a:r>
              <a:rPr lang="fr-FR" b="1" dirty="0" smtClean="0"/>
              <a:t>/(:pattern)</a:t>
            </a:r>
            <a:r>
              <a:rPr lang="fr-FR" b="1" dirty="0"/>
              <a:t> </a:t>
            </a:r>
            <a:r>
              <a:rPr lang="fr-FR" dirty="0" smtClean="0"/>
              <a:t>pour les clients</a:t>
            </a:r>
          </a:p>
          <a:p>
            <a:pPr lvl="1"/>
            <a:r>
              <a:rPr lang="fr-FR" dirty="0" smtClean="0"/>
              <a:t>Recherche via </a:t>
            </a:r>
            <a:r>
              <a:rPr lang="fr-FR" b="1" dirty="0" smtClean="0"/>
              <a:t>/</a:t>
            </a:r>
            <a:r>
              <a:rPr lang="fr-FR" b="1" dirty="0" err="1" smtClean="0"/>
              <a:t>search</a:t>
            </a:r>
            <a:r>
              <a:rPr lang="fr-FR" b="1" dirty="0" smtClean="0"/>
              <a:t>/collector/:</a:t>
            </a:r>
            <a:r>
              <a:rPr lang="fr-FR" b="1" dirty="0" err="1" smtClean="0"/>
              <a:t>company</a:t>
            </a:r>
            <a:r>
              <a:rPr lang="fr-FR" b="1" dirty="0" smtClean="0"/>
              <a:t>/(:pattern)  </a:t>
            </a:r>
            <a:r>
              <a:rPr lang="fr-FR" dirty="0" smtClean="0"/>
              <a:t>pour les collecteurs</a:t>
            </a:r>
            <a:endParaRPr lang="fr-FR" dirty="0" smtClean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50" y="4365104"/>
            <a:ext cx="2400300" cy="2209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343311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UI Edition Client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fr-FR" dirty="0" smtClean="0"/>
              <a:t>Liste des civilités dans le CRM via </a:t>
            </a:r>
            <a:r>
              <a:rPr lang="fr-FR" b="1" dirty="0" smtClean="0"/>
              <a:t>/</a:t>
            </a:r>
            <a:r>
              <a:rPr lang="fr-FR" b="1" dirty="0" err="1" smtClean="0"/>
              <a:t>retrieve</a:t>
            </a:r>
            <a:r>
              <a:rPr lang="fr-FR" b="1" dirty="0" smtClean="0"/>
              <a:t>/</a:t>
            </a:r>
            <a:r>
              <a:rPr lang="fr-FR" b="1" dirty="0" err="1" smtClean="0"/>
              <a:t>civilite</a:t>
            </a:r>
            <a:endParaRPr lang="fr-FR" b="1" dirty="0" smtClean="0"/>
          </a:p>
          <a:p>
            <a:r>
              <a:rPr lang="fr-FR" dirty="0" smtClean="0"/>
              <a:t>Liste des types de voies dans le CRM via </a:t>
            </a:r>
            <a:r>
              <a:rPr lang="fr-FR" b="1" dirty="0" smtClean="0"/>
              <a:t>/</a:t>
            </a:r>
            <a:r>
              <a:rPr lang="fr-FR" b="1" dirty="0" err="1" smtClean="0"/>
              <a:t>retrieve</a:t>
            </a:r>
            <a:r>
              <a:rPr lang="fr-FR" b="1" dirty="0" smtClean="0"/>
              <a:t>/</a:t>
            </a:r>
            <a:r>
              <a:rPr lang="fr-FR" b="1" dirty="0" err="1" smtClean="0"/>
              <a:t>lanes</a:t>
            </a:r>
            <a:endParaRPr lang="fr-FR" b="1" dirty="0" smtClean="0"/>
          </a:p>
          <a:p>
            <a:r>
              <a:rPr lang="fr-FR" dirty="0" smtClean="0"/>
              <a:t>Liste des compléments de voies dans le CRM via </a:t>
            </a:r>
            <a:r>
              <a:rPr lang="fr-FR" b="1" dirty="0" smtClean="0"/>
              <a:t>/</a:t>
            </a:r>
            <a:r>
              <a:rPr lang="fr-FR" b="1" dirty="0" err="1" smtClean="0"/>
              <a:t>retrieve</a:t>
            </a:r>
            <a:r>
              <a:rPr lang="fr-FR" b="1" dirty="0" smtClean="0"/>
              <a:t>/ </a:t>
            </a:r>
            <a:r>
              <a:rPr lang="fr-FR" b="1" dirty="0" err="1" smtClean="0"/>
              <a:t>lanescomplement</a:t>
            </a:r>
            <a:endParaRPr lang="fr-FR" b="1" dirty="0" smtClean="0"/>
          </a:p>
          <a:p>
            <a:r>
              <a:rPr lang="fr-FR" dirty="0" smtClean="0"/>
              <a:t>Liste des commerciaux dans le CRM via </a:t>
            </a:r>
            <a:r>
              <a:rPr lang="fr-FR" b="1" dirty="0" smtClean="0"/>
              <a:t>/</a:t>
            </a:r>
            <a:r>
              <a:rPr lang="fr-FR" b="1" dirty="0" err="1" smtClean="0"/>
              <a:t>retrieve</a:t>
            </a:r>
            <a:r>
              <a:rPr lang="fr-FR" b="1" dirty="0" smtClean="0"/>
              <a:t>/</a:t>
            </a:r>
            <a:r>
              <a:rPr lang="fr-FR" b="1" dirty="0" err="1" smtClean="0"/>
              <a:t>commercials</a:t>
            </a:r>
            <a:r>
              <a:rPr lang="fr-FR" b="1" dirty="0" smtClean="0"/>
              <a:t>/:</a:t>
            </a:r>
            <a:r>
              <a:rPr lang="fr-FR" b="1" dirty="0" err="1" smtClean="0"/>
              <a:t>companyId</a:t>
            </a:r>
            <a:endParaRPr lang="fr-FR" b="1" dirty="0" smtClean="0"/>
          </a:p>
          <a:p>
            <a:r>
              <a:rPr lang="fr-FR" dirty="0" smtClean="0"/>
              <a:t>Liste des services dans le CRM via </a:t>
            </a:r>
            <a:r>
              <a:rPr lang="fr-FR" b="1" dirty="0" smtClean="0"/>
              <a:t>/</a:t>
            </a:r>
            <a:r>
              <a:rPr lang="fr-FR" b="1" dirty="0" err="1" smtClean="0"/>
              <a:t>retrieve</a:t>
            </a:r>
            <a:r>
              <a:rPr lang="fr-FR" b="1" dirty="0" smtClean="0"/>
              <a:t>/services</a:t>
            </a:r>
          </a:p>
          <a:p>
            <a:r>
              <a:rPr lang="fr-FR" dirty="0" smtClean="0"/>
              <a:t>Liste des remises dans le CRM via </a:t>
            </a:r>
            <a:r>
              <a:rPr lang="fr-FR" b="1" dirty="0" smtClean="0"/>
              <a:t>/</a:t>
            </a:r>
            <a:r>
              <a:rPr lang="fr-FR" b="1" dirty="0" err="1" smtClean="0"/>
              <a:t>retrieve</a:t>
            </a:r>
            <a:r>
              <a:rPr lang="fr-FR" b="1" dirty="0" smtClean="0"/>
              <a:t>/</a:t>
            </a:r>
            <a:r>
              <a:rPr lang="fr-FR" b="1" dirty="0" err="1" smtClean="0"/>
              <a:t>rebates</a:t>
            </a:r>
            <a:endParaRPr lang="fr-FR" b="1" dirty="0" smtClean="0"/>
          </a:p>
          <a:p>
            <a:r>
              <a:rPr lang="fr-FR" dirty="0" smtClean="0"/>
              <a:t>Liste des documents Remises dans le CRM via </a:t>
            </a:r>
            <a:r>
              <a:rPr lang="fr-FR" b="1" dirty="0" smtClean="0"/>
              <a:t>/</a:t>
            </a:r>
            <a:r>
              <a:rPr lang="fr-FR" b="1" dirty="0" err="1" smtClean="0"/>
              <a:t>retrieve</a:t>
            </a:r>
            <a:r>
              <a:rPr lang="fr-FR" b="1" dirty="0" smtClean="0"/>
              <a:t>/</a:t>
            </a:r>
            <a:r>
              <a:rPr lang="fr-FR" b="1" dirty="0" err="1" smtClean="0"/>
              <a:t>docrebates</a:t>
            </a:r>
            <a:endParaRPr lang="fr-FR" b="1" dirty="0" smtClean="0"/>
          </a:p>
        </p:txBody>
      </p:sp>
    </p:spTree>
    <p:extLst>
      <p:ext uri="{BB962C8B-B14F-4D97-AF65-F5344CB8AC3E}">
        <p14:creationId xmlns:p14="http://schemas.microsoft.com/office/powerpoint/2010/main" val="11786811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UI Annonce - Paiement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Liste des banques dans le CRM via </a:t>
            </a:r>
            <a:r>
              <a:rPr lang="fr-FR" b="1" dirty="0" smtClean="0"/>
              <a:t>/</a:t>
            </a:r>
            <a:r>
              <a:rPr lang="fr-FR" b="1" dirty="0" err="1" smtClean="0"/>
              <a:t>retrieve</a:t>
            </a:r>
            <a:r>
              <a:rPr lang="fr-FR" b="1" dirty="0" smtClean="0"/>
              <a:t>/</a:t>
            </a:r>
            <a:r>
              <a:rPr lang="fr-FR" b="1" dirty="0" err="1" smtClean="0"/>
              <a:t>bank</a:t>
            </a:r>
            <a:endParaRPr lang="fr-FR" b="1" dirty="0" smtClean="0"/>
          </a:p>
          <a:p>
            <a:pPr marL="0" indent="0">
              <a:buNone/>
            </a:pPr>
            <a:endParaRPr lang="fr-FR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3356992"/>
            <a:ext cx="2381250" cy="1238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054840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Modèle de données du CRM</a:t>
            </a:r>
            <a:endParaRPr lang="fr-FR" dirty="0"/>
          </a:p>
        </p:txBody>
      </p:sp>
      <p:sp>
        <p:nvSpPr>
          <p:cNvPr id="4" name="Sous-titr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Liste des principales tables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523677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Liste des tables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b="1" dirty="0" err="1" smtClean="0"/>
              <a:t>Company</a:t>
            </a:r>
            <a:endParaRPr lang="fr-FR" b="1" dirty="0" smtClean="0"/>
          </a:p>
          <a:p>
            <a:pPr lvl="1"/>
            <a:r>
              <a:rPr lang="fr-FR" dirty="0" smtClean="0"/>
              <a:t>Name (30 caractères max)</a:t>
            </a:r>
          </a:p>
          <a:p>
            <a:pPr lvl="1"/>
            <a:r>
              <a:rPr lang="fr-FR" dirty="0" smtClean="0"/>
              <a:t>Régie : TRUE =&gt; TVA à 20% sur prix des justificatifs. FALSE =&gt; 2.1% sur prix des justificatifs</a:t>
            </a:r>
          </a:p>
          <a:p>
            <a:pPr marL="0" indent="0">
              <a:buNone/>
            </a:pPr>
            <a:r>
              <a:rPr lang="fr-FR" dirty="0" smtClean="0"/>
              <a:t>Il s’agit des sociétés au sens légales du terme.</a:t>
            </a:r>
          </a:p>
        </p:txBody>
      </p:sp>
    </p:spTree>
    <p:extLst>
      <p:ext uri="{BB962C8B-B14F-4D97-AF65-F5344CB8AC3E}">
        <p14:creationId xmlns:p14="http://schemas.microsoft.com/office/powerpoint/2010/main" val="38330220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Liste des tables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b="1" dirty="0" err="1" smtClean="0"/>
              <a:t>Department</a:t>
            </a:r>
            <a:endParaRPr lang="fr-FR" b="1" dirty="0" smtClean="0"/>
          </a:p>
          <a:p>
            <a:pPr lvl="1"/>
            <a:r>
              <a:rPr lang="fr-FR" i="1" dirty="0" err="1" smtClean="0"/>
              <a:t>companyId</a:t>
            </a:r>
            <a:r>
              <a:rPr lang="fr-FR" dirty="0" smtClean="0"/>
              <a:t> : Id de la société </a:t>
            </a:r>
          </a:p>
          <a:p>
            <a:pPr lvl="1"/>
            <a:r>
              <a:rPr lang="fr-FR" dirty="0" smtClean="0"/>
              <a:t>Code : code du département </a:t>
            </a:r>
          </a:p>
          <a:p>
            <a:pPr lvl="1"/>
            <a:r>
              <a:rPr lang="fr-FR" dirty="0" err="1" smtClean="0"/>
              <a:t>unitLinePrice</a:t>
            </a:r>
            <a:r>
              <a:rPr lang="fr-FR" dirty="0" smtClean="0"/>
              <a:t> : prix à la ligne (non utilisé)</a:t>
            </a:r>
          </a:p>
          <a:p>
            <a:pPr lvl="1"/>
            <a:r>
              <a:rPr lang="fr-FR" dirty="0" err="1" smtClean="0"/>
              <a:t>unitJournalPrice</a:t>
            </a:r>
            <a:r>
              <a:rPr lang="fr-FR" dirty="0" smtClean="0"/>
              <a:t> = prix au mm</a:t>
            </a:r>
          </a:p>
          <a:p>
            <a:pPr marL="0" indent="0">
              <a:buNone/>
            </a:pPr>
            <a:r>
              <a:rPr lang="fr-FR" dirty="0" smtClean="0"/>
              <a:t>Liste pour chaque département, le prix unitaire à la ligne ou au </a:t>
            </a:r>
            <a:r>
              <a:rPr lang="fr-FR" dirty="0" err="1" smtClean="0"/>
              <a:t>mm.</a:t>
            </a:r>
            <a:r>
              <a:rPr lang="fr-FR" dirty="0" smtClean="0"/>
              <a:t> (Prix à la ligne non utilisé). Lien vers la société</a:t>
            </a:r>
          </a:p>
        </p:txBody>
      </p:sp>
    </p:spTree>
    <p:extLst>
      <p:ext uri="{BB962C8B-B14F-4D97-AF65-F5344CB8AC3E}">
        <p14:creationId xmlns:p14="http://schemas.microsoft.com/office/powerpoint/2010/main" val="385822993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255</TotalTime>
  <Words>948</Words>
  <Application>Microsoft Office PowerPoint</Application>
  <PresentationFormat>Affichage à l'écran (4:3)</PresentationFormat>
  <Paragraphs>292</Paragraphs>
  <Slides>29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29</vt:i4>
      </vt:variant>
    </vt:vector>
  </HeadingPairs>
  <TitlesOfParts>
    <vt:vector size="30" baseType="lpstr">
      <vt:lpstr>Thème Office</vt:lpstr>
      <vt:lpstr>Gestion des annonces légales dans MELODY</vt:lpstr>
      <vt:lpstr>Appel des services WEB depuis l’interface</vt:lpstr>
      <vt:lpstr>UI Annonce – Module Catégories</vt:lpstr>
      <vt:lpstr>UI Annonce – Sélection du client à facturer</vt:lpstr>
      <vt:lpstr>UI Edition Client</vt:lpstr>
      <vt:lpstr>UI Annonce - Paiement</vt:lpstr>
      <vt:lpstr>Modèle de données du CRM</vt:lpstr>
      <vt:lpstr>Liste des tables</vt:lpstr>
      <vt:lpstr>Liste des tables</vt:lpstr>
      <vt:lpstr>Liste des tables</vt:lpstr>
      <vt:lpstr>Liste des tables</vt:lpstr>
      <vt:lpstr>Liste des tables</vt:lpstr>
      <vt:lpstr>Propriétés des annonces du CRM</vt:lpstr>
      <vt:lpstr>Modèle de données graphiques</vt:lpstr>
      <vt:lpstr>Prix des annonces</vt:lpstr>
      <vt:lpstr>Postulats du calcul</vt:lpstr>
      <vt:lpstr>Calcul de la taille de l’annonce en mm</vt:lpstr>
      <vt:lpstr>Workflow des annonces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Interrogation du CRM</vt:lpstr>
      <vt:lpstr>Récupération d’une annonce</vt:lpstr>
      <vt:lpstr>Récupération d’un client</vt:lpstr>
      <vt:lpstr>Récupération d’une liste de clients</vt:lpstr>
      <vt:lpstr>Récupération d’une liste d’annonces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Flux Melody  Interpresse</dc:title>
  <dc:creator>BDP</dc:creator>
  <cp:lastModifiedBy>BDP</cp:lastModifiedBy>
  <cp:revision>14</cp:revision>
  <cp:lastPrinted>2016-04-25T15:21:58Z</cp:lastPrinted>
  <dcterms:created xsi:type="dcterms:W3CDTF">2016-04-25T13:03:20Z</dcterms:created>
  <dcterms:modified xsi:type="dcterms:W3CDTF">2016-04-25T17:18:35Z</dcterms:modified>
</cp:coreProperties>
</file>