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1" r:id="rId14"/>
    <p:sldId id="269" r:id="rId15"/>
    <p:sldId id="278" r:id="rId16"/>
    <p:sldId id="279" r:id="rId17"/>
    <p:sldId id="280" r:id="rId18"/>
    <p:sldId id="277" r:id="rId19"/>
    <p:sldId id="271" r:id="rId20"/>
    <p:sldId id="272" r:id="rId21"/>
    <p:sldId id="273" r:id="rId22"/>
    <p:sldId id="274" r:id="rId23"/>
    <p:sldId id="275" r:id="rId24"/>
    <p:sldId id="276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6B20B-7292-4FFB-998A-4E2A0B473D5A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0250B-1BBD-41DF-8239-03F90C7BE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416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94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06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39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96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91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82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40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2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24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54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84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55EE-1079-47C2-88BF-A333EB309EE3}" type="datetimeFigureOut">
              <a:rPr lang="fr-FR" smtClean="0"/>
              <a:t>25/04/2016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1E621-7D93-4E5C-BA39-46F7A717B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Gestion des annonces légales dans MELODY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012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Bank</a:t>
            </a:r>
          </a:p>
          <a:p>
            <a:pPr lvl="1"/>
            <a:r>
              <a:rPr lang="fr-FR" i="1" dirty="0" err="1" smtClean="0"/>
              <a:t>companyId</a:t>
            </a:r>
            <a:r>
              <a:rPr lang="fr-FR" dirty="0" smtClean="0"/>
              <a:t> : Id de la société </a:t>
            </a:r>
          </a:p>
          <a:p>
            <a:pPr lvl="1"/>
            <a:r>
              <a:rPr lang="fr-FR" dirty="0" smtClean="0"/>
              <a:t>Code : code de la banque (4 caractères max)</a:t>
            </a:r>
          </a:p>
          <a:p>
            <a:pPr lvl="1"/>
            <a:r>
              <a:rPr lang="fr-FR" dirty="0" smtClean="0"/>
              <a:t>Label : Label de la banque </a:t>
            </a:r>
          </a:p>
          <a:p>
            <a:pPr marL="0" indent="0">
              <a:buNone/>
            </a:pPr>
            <a:r>
              <a:rPr lang="fr-FR" dirty="0" smtClean="0"/>
              <a:t>Liste des banques par sociétés</a:t>
            </a:r>
          </a:p>
        </p:txBody>
      </p:sp>
    </p:spTree>
    <p:extLst>
      <p:ext uri="{BB962C8B-B14F-4D97-AF65-F5344CB8AC3E}">
        <p14:creationId xmlns:p14="http://schemas.microsoft.com/office/powerpoint/2010/main" val="310604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err="1" smtClean="0"/>
              <a:t>Civility</a:t>
            </a:r>
            <a:endParaRPr lang="fr-FR" b="1" dirty="0" smtClean="0"/>
          </a:p>
          <a:p>
            <a:pPr lvl="1"/>
            <a:r>
              <a:rPr lang="fr-FR" dirty="0" smtClean="0"/>
              <a:t>Code : code de la civilité </a:t>
            </a:r>
          </a:p>
          <a:p>
            <a:pPr lvl="1"/>
            <a:r>
              <a:rPr lang="fr-FR" dirty="0" smtClean="0"/>
              <a:t>Label : Label de la civilité </a:t>
            </a:r>
          </a:p>
          <a:p>
            <a:pPr marL="0" indent="0">
              <a:buNone/>
            </a:pPr>
            <a:r>
              <a:rPr lang="fr-FR" dirty="0" smtClean="0"/>
              <a:t>Liste des civilités</a:t>
            </a:r>
            <a:endParaRPr lang="fr-FR" dirty="0"/>
          </a:p>
          <a:p>
            <a:r>
              <a:rPr lang="fr-FR" b="1" dirty="0" smtClean="0"/>
              <a:t>Commercial</a:t>
            </a:r>
          </a:p>
          <a:p>
            <a:pPr lvl="1"/>
            <a:r>
              <a:rPr lang="fr-FR" i="1" dirty="0" err="1" smtClean="0"/>
              <a:t>companyId</a:t>
            </a:r>
            <a:r>
              <a:rPr lang="fr-FR" dirty="0" smtClean="0"/>
              <a:t> : Id de la société </a:t>
            </a:r>
            <a:endParaRPr lang="fr-FR" b="1" dirty="0" smtClean="0"/>
          </a:p>
          <a:p>
            <a:pPr lvl="1"/>
            <a:r>
              <a:rPr lang="fr-FR" dirty="0" smtClean="0"/>
              <a:t>Code : Code du commercial (entier)</a:t>
            </a:r>
          </a:p>
          <a:p>
            <a:pPr lvl="1"/>
            <a:r>
              <a:rPr lang="fr-FR" dirty="0" err="1" smtClean="0"/>
              <a:t>Identity</a:t>
            </a:r>
            <a:r>
              <a:rPr lang="fr-FR" dirty="0" smtClean="0"/>
              <a:t>: Nom du commercial (max 50 caractères)</a:t>
            </a:r>
          </a:p>
          <a:p>
            <a:pPr marL="0" indent="0">
              <a:buNone/>
            </a:pPr>
            <a:r>
              <a:rPr lang="fr-FR" dirty="0" smtClean="0"/>
              <a:t>Liste des commerciaux par sociétés. Cette liste permet d’identifier le commercial responsable sur la fiche client.</a:t>
            </a:r>
          </a:p>
        </p:txBody>
      </p:sp>
    </p:spTree>
    <p:extLst>
      <p:ext uri="{BB962C8B-B14F-4D97-AF65-F5344CB8AC3E}">
        <p14:creationId xmlns:p14="http://schemas.microsoft.com/office/powerpoint/2010/main" val="2784439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err="1" smtClean="0"/>
              <a:t>Civility</a:t>
            </a:r>
            <a:endParaRPr lang="fr-FR" b="1" dirty="0" smtClean="0"/>
          </a:p>
          <a:p>
            <a:pPr lvl="1"/>
            <a:r>
              <a:rPr lang="fr-FR" dirty="0" smtClean="0"/>
              <a:t>Code : code de la civilité </a:t>
            </a:r>
          </a:p>
          <a:p>
            <a:pPr lvl="1"/>
            <a:r>
              <a:rPr lang="fr-FR" dirty="0" smtClean="0"/>
              <a:t>Label : Label de la civilité </a:t>
            </a:r>
          </a:p>
          <a:p>
            <a:pPr marL="0" indent="0">
              <a:buNone/>
            </a:pPr>
            <a:r>
              <a:rPr lang="fr-FR" dirty="0" smtClean="0"/>
              <a:t>Liste des civilités</a:t>
            </a:r>
            <a:endParaRPr lang="fr-FR" dirty="0"/>
          </a:p>
          <a:p>
            <a:r>
              <a:rPr lang="fr-FR" b="1" dirty="0" smtClean="0"/>
              <a:t>Commercial</a:t>
            </a:r>
          </a:p>
          <a:p>
            <a:pPr lvl="1"/>
            <a:r>
              <a:rPr lang="fr-FR" i="1" dirty="0" err="1" smtClean="0"/>
              <a:t>companyId</a:t>
            </a:r>
            <a:r>
              <a:rPr lang="fr-FR" dirty="0" smtClean="0"/>
              <a:t> : Id de la société </a:t>
            </a:r>
            <a:endParaRPr lang="fr-FR" b="1" dirty="0" smtClean="0"/>
          </a:p>
          <a:p>
            <a:pPr lvl="1"/>
            <a:r>
              <a:rPr lang="fr-FR" dirty="0" smtClean="0"/>
              <a:t>Code : Code du commercial (entier)</a:t>
            </a:r>
          </a:p>
          <a:p>
            <a:pPr lvl="1"/>
            <a:r>
              <a:rPr lang="fr-FR" dirty="0" err="1" smtClean="0"/>
              <a:t>Identity</a:t>
            </a:r>
            <a:r>
              <a:rPr lang="fr-FR" dirty="0" smtClean="0"/>
              <a:t>: Nom du commercial (max 50 caractères)</a:t>
            </a:r>
          </a:p>
          <a:p>
            <a:pPr marL="0" indent="0">
              <a:buNone/>
            </a:pPr>
            <a:r>
              <a:rPr lang="fr-FR" dirty="0" smtClean="0"/>
              <a:t>Liste des commerciaux par sociétés. Cette liste permet d’identifier le commercial responsable sur la fiche client.</a:t>
            </a:r>
          </a:p>
        </p:txBody>
      </p:sp>
    </p:spTree>
    <p:extLst>
      <p:ext uri="{BB962C8B-B14F-4D97-AF65-F5344CB8AC3E}">
        <p14:creationId xmlns:p14="http://schemas.microsoft.com/office/powerpoint/2010/main" val="1959445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 des annonces du CRM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50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Modèle de données graphiques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1340768"/>
            <a:ext cx="7450137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35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Prix des annonces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Règles de calculs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879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Postulats du calcul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Indesign reçoit une information si </a:t>
            </a:r>
            <a:r>
              <a:rPr lang="fr-FR" b="1" dirty="0" smtClean="0"/>
              <a:t>l’entête</a:t>
            </a:r>
            <a:r>
              <a:rPr lang="fr-FR" dirty="0" smtClean="0"/>
              <a:t> doit être facturée</a:t>
            </a:r>
          </a:p>
          <a:p>
            <a:r>
              <a:rPr lang="fr-FR" dirty="0" smtClean="0"/>
              <a:t>Le </a:t>
            </a:r>
            <a:r>
              <a:rPr lang="fr-FR" b="1" dirty="0" smtClean="0"/>
              <a:t>Content</a:t>
            </a:r>
            <a:r>
              <a:rPr lang="fr-FR" dirty="0" smtClean="0"/>
              <a:t> est toujours facturé</a:t>
            </a:r>
          </a:p>
          <a:p>
            <a:r>
              <a:rPr lang="fr-FR" dirty="0" smtClean="0"/>
              <a:t>Le </a:t>
            </a:r>
            <a:r>
              <a:rPr lang="fr-FR" b="1" dirty="0" smtClean="0"/>
              <a:t>Numéro</a:t>
            </a:r>
            <a:r>
              <a:rPr lang="fr-FR" dirty="0" smtClean="0"/>
              <a:t> n’est jamais facturé</a:t>
            </a:r>
          </a:p>
          <a:p>
            <a:r>
              <a:rPr lang="fr-FR" dirty="0" smtClean="0"/>
              <a:t>Le </a:t>
            </a:r>
            <a:r>
              <a:rPr lang="fr-FR" b="1" dirty="0" smtClean="0"/>
              <a:t>Logo</a:t>
            </a:r>
            <a:r>
              <a:rPr lang="fr-FR" dirty="0" smtClean="0"/>
              <a:t> fait partie de </a:t>
            </a:r>
            <a:r>
              <a:rPr lang="fr-FR" b="1" dirty="0" smtClean="0"/>
              <a:t>l’entête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217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Calcul de la taille de l’annonce en mm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6176" y="1600200"/>
            <a:ext cx="2530624" cy="4709119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 calcul de la taille à facturer se fait coté </a:t>
            </a:r>
            <a:r>
              <a:rPr lang="fr-FR" dirty="0" err="1" smtClean="0"/>
              <a:t>InDesign</a:t>
            </a:r>
            <a:endParaRPr lang="fr-FR" dirty="0" smtClean="0"/>
          </a:p>
          <a:p>
            <a:r>
              <a:rPr lang="fr-FR" dirty="0" smtClean="0"/>
              <a:t>Nous supprimons tous les blocs non facturables puis nous calculons la hauteur totale de tous les blocs restants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89" y="1196752"/>
            <a:ext cx="5990208" cy="534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437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Workflow des annonces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Workflow des annonces légales dans MELODY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441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3203848" cy="908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 smtClean="0"/>
              <a:t>Annonce</a:t>
            </a:r>
            <a:endParaRPr lang="fr-FR" sz="60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32080" y="1371570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0"/>
          </p:cNvCxnSpPr>
          <p:nvPr/>
        </p:nvCxnSpPr>
        <p:spPr>
          <a:xfrm rot="10800000" flipV="1">
            <a:off x="3852080" y="692618"/>
            <a:ext cx="2989576" cy="678952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1"/>
            <a:endCxn id="11" idx="0"/>
          </p:cNvCxnSpPr>
          <p:nvPr/>
        </p:nvCxnSpPr>
        <p:spPr>
          <a:xfrm rot="10800000" flipV="1">
            <a:off x="1601924" y="1551569"/>
            <a:ext cx="1530156" cy="465963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70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Appel des services WEB depuis l’interface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362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1146738"/>
            <a:ext cx="8784975" cy="552262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3"/>
            <a:ext cx="2880000" cy="6290788"/>
            <a:chOff x="6012160" y="476671"/>
            <a:chExt cx="2376264" cy="6463306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64633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RÉDACTION</a:t>
              </a:r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Légales.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r>
                <a:rPr lang="fr-FR" sz="1200" dirty="0" smtClean="0"/>
                <a:t>Calcul de la taille à facturer.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r>
                <a:rPr lang="fr-FR" sz="1200" dirty="0" smtClean="0"/>
                <a:t>Coulage de l’annonce au moment de la sauvegarde.</a:t>
              </a:r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L’annonce peut être envoyée :</a:t>
              </a:r>
            </a:p>
            <a:p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 smtClean="0"/>
                <a:t>En </a:t>
              </a:r>
              <a:r>
                <a:rPr lang="fr-FR" sz="1200" b="1" dirty="0" smtClean="0"/>
                <a:t>À PAYER </a:t>
              </a:r>
              <a:r>
                <a:rPr lang="fr-FR" sz="1200" dirty="0" smtClean="0"/>
                <a:t>si ‘annonce nécessite d’être mise en attente de paiement </a:t>
              </a:r>
              <a:r>
                <a:rPr lang="fr-FR" sz="1200" i="1" dirty="0" smtClean="0"/>
                <a:t>par l’</a:t>
              </a:r>
              <a:r>
                <a:rPr lang="fr-FR" sz="1200" i="1" u="sng" dirty="0" smtClean="0"/>
                <a:t>Opérateur Légales</a:t>
              </a:r>
              <a:r>
                <a:rPr lang="fr-FR" sz="1200" i="1" dirty="0" smtClean="0"/>
                <a:t> </a:t>
              </a:r>
              <a:r>
                <a:rPr lang="fr-FR" sz="1200" dirty="0" smtClean="0"/>
                <a:t>avant envoi en VALID</a:t>
              </a:r>
              <a:r>
                <a:rPr lang="en-US" sz="1200" dirty="0" smtClean="0"/>
                <a:t>ÉE.</a:t>
              </a:r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 smtClean="0"/>
                <a:t>En </a:t>
              </a:r>
              <a:r>
                <a:rPr lang="fr-FR" sz="1200" b="1" dirty="0" smtClean="0"/>
                <a:t>VALIDÉE </a:t>
              </a:r>
              <a:r>
                <a:rPr lang="fr-FR" sz="1200" dirty="0" smtClean="0"/>
                <a:t>si l’annonce est terminée.  Si l’annonce est en paiement immédiat mais que la banque et la date de paiement ne sont pas renseignées, la transition ne peut pas se faire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772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2708920"/>
            <a:ext cx="8784975" cy="39604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987824" y="332656"/>
            <a:ext cx="6048672" cy="237626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6158787" y="332656"/>
            <a:ext cx="2880000" cy="5786199"/>
            <a:chOff x="6012160" y="476671"/>
            <a:chExt cx="2376264" cy="5424561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42456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VALIDÉE</a:t>
              </a:r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Calcul de la taille à facturer (si nécessaire).</a:t>
              </a:r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L’annonce peut être reprise si une anomalie est détectée. Dans ce cas, elle retournera dans son état précédent (</a:t>
              </a:r>
              <a:r>
                <a:rPr lang="fr-FR" sz="1200" b="1" dirty="0" smtClean="0"/>
                <a:t>RÉDACTION</a:t>
              </a:r>
              <a:r>
                <a:rPr lang="fr-FR" sz="1200" dirty="0" smtClean="0"/>
                <a:t>).</a:t>
              </a:r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467544" y="345905"/>
            <a:ext cx="2520280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793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4101760"/>
            <a:ext cx="8784975" cy="2567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81194" y="429197"/>
            <a:ext cx="8784975" cy="2567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763528" y="3043967"/>
            <a:ext cx="2615912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3"/>
            <a:ext cx="2880000" cy="6290788"/>
            <a:chOff x="6012160" y="476671"/>
            <a:chExt cx="2376264" cy="7502055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75020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À PAYER</a:t>
              </a:r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Calcul de la taille à facturer (si nécessaire).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r>
                <a:rPr lang="fr-FR" sz="1200" dirty="0" smtClean="0"/>
                <a:t>L’annonce peut être reprise si une anomalie est détectée. Dans ce cas, elle retournera dans son état précédant (</a:t>
              </a:r>
              <a:r>
                <a:rPr lang="fr-FR" sz="1200" b="1" dirty="0" smtClean="0"/>
                <a:t>RÉDACTION</a:t>
              </a:r>
              <a:r>
                <a:rPr lang="fr-FR" sz="1200" dirty="0" smtClean="0"/>
                <a:t>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r>
                <a:rPr lang="fr-FR" sz="1200" dirty="0" smtClean="0"/>
                <a:t>L’annonce peut être envoyée :</a:t>
              </a:r>
            </a:p>
            <a:p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 smtClean="0"/>
                <a:t>En </a:t>
              </a:r>
              <a:r>
                <a:rPr lang="fr-FR" sz="1200" b="1" dirty="0" smtClean="0"/>
                <a:t>VALIDÉE </a:t>
              </a:r>
              <a:r>
                <a:rPr lang="fr-FR" sz="1200" dirty="0" smtClean="0"/>
                <a:t>si l’annonce est terminée.  Si l’annonce est en paiement immédiat mais que la banque et la date de paiement ne sont pas renseignées, la transition ne peut pas se faire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6516216" y="2913939"/>
            <a:ext cx="2579776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907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68256" y="253337"/>
            <a:ext cx="8784975" cy="39604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51520" y="5169568"/>
            <a:ext cx="6417484" cy="149979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6158787" y="332656"/>
            <a:ext cx="2880000" cy="6524863"/>
            <a:chOff x="6012160" y="476671"/>
            <a:chExt cx="2376264" cy="6117057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61170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FACTURÉE</a:t>
              </a:r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Met l’annonce dans son état final « facturée ». </a:t>
              </a:r>
              <a:br>
                <a:rPr lang="fr-FR" sz="1200" dirty="0" smtClean="0"/>
              </a:br>
              <a:endParaRPr lang="fr-FR" sz="1200" dirty="0" smtClean="0"/>
            </a:p>
            <a:p>
              <a:r>
                <a:rPr lang="fr-FR" sz="1200" b="1" dirty="0" smtClean="0"/>
                <a:t>L’information </a:t>
              </a:r>
              <a:r>
                <a:rPr lang="fr-FR" sz="1200" b="1" dirty="0" smtClean="0"/>
                <a:t>est ensuite envoyée </a:t>
              </a:r>
              <a:r>
                <a:rPr lang="fr-FR" sz="1200" b="1" dirty="0" smtClean="0"/>
                <a:t>au CRM</a:t>
              </a:r>
            </a:p>
            <a:p>
              <a:endParaRPr lang="fr-FR" sz="1200" dirty="0"/>
            </a:p>
            <a:p>
              <a:r>
                <a:rPr lang="fr-FR" sz="1200" dirty="0" smtClean="0"/>
                <a:t>L’annonce n’est plus modifiable dans Melody</a:t>
              </a:r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316772" y="4213776"/>
            <a:ext cx="244003" cy="95250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615603" y="4168688"/>
            <a:ext cx="3036517" cy="100088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006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81194" y="429196"/>
            <a:ext cx="8784975" cy="544807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2"/>
            <a:ext cx="2880000" cy="6340197"/>
            <a:chOff x="6012160" y="476671"/>
            <a:chExt cx="2376264" cy="5943932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9439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SUPPRIMÉE</a:t>
              </a:r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tous (</a:t>
              </a:r>
              <a:r>
                <a:rPr lang="fr-FR" sz="1200" i="1" u="sng" dirty="0" smtClean="0"/>
                <a:t>Correspondant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Iconographe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Journaliste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Monteur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Opérateur Légales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Secrétaire de rédaction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Secrétaire Générale de Rédaction</a:t>
              </a:r>
              <a:r>
                <a:rPr lang="fr-FR" sz="1200" i="1" dirty="0" smtClean="0"/>
                <a:t>). </a:t>
              </a:r>
              <a:endParaRPr lang="fr-FR" sz="1200" i="1" u="sng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Met l’annonce en état « supprimée ».</a:t>
              </a:r>
            </a:p>
            <a:p>
              <a:endParaRPr lang="fr-FR" sz="1200" dirty="0"/>
            </a:p>
            <a:p>
              <a:r>
                <a:rPr lang="fr-FR" sz="1200" b="1" dirty="0" smtClean="0"/>
                <a:t>Si son état précédent était « facturée », l’information de son changement d’état est </a:t>
              </a:r>
              <a:r>
                <a:rPr lang="fr-FR" sz="1200" b="1" dirty="0" smtClean="0"/>
                <a:t>envoyée au CRM</a:t>
              </a:r>
              <a:r>
                <a:rPr lang="fr-FR" sz="1200" dirty="0" smtClean="0"/>
                <a:t>.</a:t>
              </a:r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816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Interrogation du CRM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Webservice</a:t>
            </a:r>
            <a:r>
              <a:rPr lang="fr-FR" dirty="0" smtClean="0"/>
              <a:t> de récupération des données du CRM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1736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Récupération d’une annonce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268760"/>
            <a:ext cx="5626968" cy="5328592"/>
          </a:xfrm>
        </p:spPr>
        <p:txBody>
          <a:bodyPr>
            <a:normAutofit/>
          </a:bodyPr>
          <a:lstStyle/>
          <a:p>
            <a:r>
              <a:rPr lang="fr-FR" sz="1600" dirty="0"/>
              <a:t>$URL/</a:t>
            </a:r>
            <a:r>
              <a:rPr lang="fr-FR" sz="1600" dirty="0" err="1"/>
              <a:t>crm</a:t>
            </a:r>
            <a:r>
              <a:rPr lang="fr-FR" sz="1600" dirty="0"/>
              <a:t>/</a:t>
            </a:r>
            <a:r>
              <a:rPr lang="fr-FR" sz="1600" dirty="0" err="1"/>
              <a:t>webservice</a:t>
            </a:r>
            <a:r>
              <a:rPr lang="fr-FR" sz="1600" dirty="0"/>
              <a:t>/annonce/:</a:t>
            </a:r>
            <a:r>
              <a:rPr lang="fr-FR" sz="1600" dirty="0" err="1"/>
              <a:t>companyId</a:t>
            </a:r>
            <a:r>
              <a:rPr lang="fr-FR" sz="1600" dirty="0"/>
              <a:t>/:</a:t>
            </a:r>
            <a:r>
              <a:rPr lang="fr-FR" sz="1600" dirty="0" smtClean="0"/>
              <a:t>compostage</a:t>
            </a:r>
            <a:br>
              <a:rPr lang="fr-FR" sz="1600" dirty="0" smtClean="0"/>
            </a:br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/annonce/1/20194516008</a:t>
            </a:r>
          </a:p>
          <a:p>
            <a:pPr marL="0" indent="0">
              <a:buNone/>
            </a:pPr>
            <a:r>
              <a:rPr lang="fr-FR" dirty="0" smtClean="0"/>
              <a:t>Renvoi les informations d'une annonce, des justificatifs attenants et des factures éventuelles</a:t>
            </a:r>
            <a:endParaRPr lang="fr-FR" dirty="0"/>
          </a:p>
        </p:txBody>
      </p:sp>
      <p:pic>
        <p:nvPicPr>
          <p:cNvPr id="5122" name="Picture 2" descr="C:\Users\CCODINA\Downloads\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2544253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963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Récupération d’un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268760"/>
            <a:ext cx="5626968" cy="5328592"/>
          </a:xfrm>
        </p:spPr>
        <p:txBody>
          <a:bodyPr>
            <a:normAutofit/>
          </a:bodyPr>
          <a:lstStyle/>
          <a:p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/client/:</a:t>
            </a:r>
            <a:r>
              <a:rPr lang="fr-FR" sz="1600" dirty="0" err="1" smtClean="0"/>
              <a:t>companyId</a:t>
            </a:r>
            <a:r>
              <a:rPr lang="fr-FR" sz="1600" dirty="0" smtClean="0"/>
              <a:t>/:</a:t>
            </a:r>
            <a:r>
              <a:rPr lang="fr-FR" sz="1600" dirty="0" err="1" smtClean="0"/>
              <a:t>clientId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/client/1/1</a:t>
            </a:r>
          </a:p>
          <a:p>
            <a:pPr marL="0" indent="0">
              <a:buNone/>
            </a:pPr>
            <a:r>
              <a:rPr lang="fr-FR" dirty="0" smtClean="0"/>
              <a:t>Renvoi les informations du client</a:t>
            </a:r>
            <a:endParaRPr lang="fr-FR" dirty="0"/>
          </a:p>
        </p:txBody>
      </p:sp>
      <p:pic>
        <p:nvPicPr>
          <p:cNvPr id="6146" name="Picture 2" descr="C:\Users\CCODINA\Downloads\image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2447927" cy="562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76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Récupération d’une liste de clients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268760"/>
            <a:ext cx="5626968" cy="5328592"/>
          </a:xfrm>
        </p:spPr>
        <p:txBody>
          <a:bodyPr>
            <a:normAutofit/>
          </a:bodyPr>
          <a:lstStyle/>
          <a:p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/clients/:</a:t>
            </a:r>
            <a:r>
              <a:rPr lang="fr-FR" sz="1600" dirty="0" err="1" smtClean="0"/>
              <a:t>dateFrom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/clients/2016-03-30T15:49:00</a:t>
            </a:r>
            <a:endParaRPr lang="fr-FR" sz="1600" dirty="0"/>
          </a:p>
          <a:p>
            <a:r>
              <a:rPr lang="fr-FR" dirty="0"/>
              <a:t>R</a:t>
            </a:r>
            <a:r>
              <a:rPr lang="fr-FR" dirty="0" smtClean="0"/>
              <a:t>écupérer les clients ajoutés ou modifiés depuis une certaine date</a:t>
            </a:r>
            <a:endParaRPr lang="fr-FR" dirty="0"/>
          </a:p>
        </p:txBody>
      </p:sp>
      <p:pic>
        <p:nvPicPr>
          <p:cNvPr id="7170" name="Picture 2" descr="C:\Users\CCODINA\Downloads\image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808312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4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Récupération d’une liste d’annonces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268760"/>
            <a:ext cx="5626968" cy="5328592"/>
          </a:xfrm>
        </p:spPr>
        <p:txBody>
          <a:bodyPr>
            <a:normAutofit/>
          </a:bodyPr>
          <a:lstStyle/>
          <a:p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/annonces/:</a:t>
            </a:r>
            <a:r>
              <a:rPr lang="fr-FR" sz="1600" dirty="0" err="1" smtClean="0"/>
              <a:t>dateFrom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$URL/</a:t>
            </a:r>
            <a:r>
              <a:rPr lang="fr-FR" sz="1600" dirty="0" err="1" smtClean="0"/>
              <a:t>crm</a:t>
            </a:r>
            <a:r>
              <a:rPr lang="fr-FR" sz="1600" dirty="0" smtClean="0"/>
              <a:t>/</a:t>
            </a:r>
            <a:r>
              <a:rPr lang="fr-FR" sz="1600" dirty="0" err="1" smtClean="0"/>
              <a:t>webservice</a:t>
            </a:r>
            <a:r>
              <a:rPr lang="fr-FR" sz="1600" dirty="0" smtClean="0"/>
              <a:t>/annonces/2016-03-30T15:49:00</a:t>
            </a:r>
            <a:endParaRPr lang="fr-FR" sz="1600" dirty="0"/>
          </a:p>
          <a:p>
            <a:r>
              <a:rPr lang="fr-FR" dirty="0" smtClean="0"/>
              <a:t>Récupérer les annonces ajoutées ou modifiées depuis une certaine date</a:t>
            </a:r>
            <a:endParaRPr lang="fr-FR" dirty="0"/>
          </a:p>
        </p:txBody>
      </p:sp>
      <p:pic>
        <p:nvPicPr>
          <p:cNvPr id="7170" name="Picture 2" descr="C:\Users\CCODINA\Downloads\image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808312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01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UI Annonce – Module Catégories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36290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Départements : Catégories dans Melody</a:t>
            </a:r>
          </a:p>
          <a:p>
            <a:pPr lvl="1"/>
            <a:r>
              <a:rPr lang="fr-FR" dirty="0" smtClean="0"/>
              <a:t>Le paramètre de la catégories (ex‘17’) permet de sélectionner dans le CRM, la société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departments</a:t>
            </a:r>
            <a:endParaRPr lang="fr-FR" b="1" dirty="0"/>
          </a:p>
          <a:p>
            <a:r>
              <a:rPr lang="fr-FR" dirty="0" smtClean="0"/>
              <a:t>Types Annonces : Liste des catégories de Melody</a:t>
            </a:r>
          </a:p>
          <a:p>
            <a:pPr lvl="1"/>
            <a:r>
              <a:rPr lang="fr-FR" dirty="0" smtClean="0"/>
              <a:t>Le paramètre de la catégorie permet de sélectionner dans le CRM, la rubrique et ainsi de savoir si le modèle à appliquer est de type ‘AL’ ou ‘AOF ’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rubric</a:t>
            </a:r>
            <a:endParaRPr lang="fr-FR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36" y="5229200"/>
            <a:ext cx="2419688" cy="1171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03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UI Annonce – Sélection du client à facturer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3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Liste des clients dans le CRM </a:t>
            </a:r>
            <a:r>
              <a:rPr lang="fr-FR" u="sng" dirty="0" smtClean="0"/>
              <a:t>uniquement</a:t>
            </a:r>
            <a:r>
              <a:rPr lang="fr-FR" dirty="0" smtClean="0"/>
              <a:t>. </a:t>
            </a:r>
          </a:p>
          <a:p>
            <a:pPr lvl="1"/>
            <a:r>
              <a:rPr lang="fr-FR" dirty="0" smtClean="0"/>
              <a:t>Recherche via </a:t>
            </a:r>
            <a:r>
              <a:rPr lang="fr-FR" b="1" dirty="0" smtClean="0"/>
              <a:t>/</a:t>
            </a:r>
            <a:r>
              <a:rPr lang="fr-FR" b="1" dirty="0" err="1" smtClean="0"/>
              <a:t>search</a:t>
            </a:r>
            <a:r>
              <a:rPr lang="fr-FR" b="1" dirty="0" smtClean="0"/>
              <a:t>/client/:</a:t>
            </a:r>
            <a:r>
              <a:rPr lang="fr-FR" b="1" dirty="0" err="1" smtClean="0"/>
              <a:t>company</a:t>
            </a:r>
            <a:r>
              <a:rPr lang="fr-FR" b="1" dirty="0" smtClean="0"/>
              <a:t>/(:pattern)</a:t>
            </a:r>
            <a:r>
              <a:rPr lang="fr-FR" b="1" dirty="0"/>
              <a:t> </a:t>
            </a:r>
            <a:r>
              <a:rPr lang="fr-FR" dirty="0" smtClean="0"/>
              <a:t>pour les clients</a:t>
            </a:r>
          </a:p>
          <a:p>
            <a:pPr lvl="1"/>
            <a:r>
              <a:rPr lang="fr-FR" dirty="0" smtClean="0"/>
              <a:t>Recherche via </a:t>
            </a:r>
            <a:r>
              <a:rPr lang="fr-FR" b="1" dirty="0" smtClean="0"/>
              <a:t>/</a:t>
            </a:r>
            <a:r>
              <a:rPr lang="fr-FR" b="1" dirty="0" err="1" smtClean="0"/>
              <a:t>search</a:t>
            </a:r>
            <a:r>
              <a:rPr lang="fr-FR" b="1" dirty="0" smtClean="0"/>
              <a:t>/collector/:</a:t>
            </a:r>
            <a:r>
              <a:rPr lang="fr-FR" b="1" dirty="0" err="1" smtClean="0"/>
              <a:t>company</a:t>
            </a:r>
            <a:r>
              <a:rPr lang="fr-FR" b="1" dirty="0" smtClean="0"/>
              <a:t>/(:pattern)  </a:t>
            </a:r>
            <a:r>
              <a:rPr lang="fr-FR" dirty="0" smtClean="0"/>
              <a:t>pour les collecteurs</a:t>
            </a:r>
            <a:endParaRPr lang="fr-FR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104"/>
            <a:ext cx="24003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33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UI Edition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Liste des civilités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civilite</a:t>
            </a:r>
            <a:endParaRPr lang="fr-FR" b="1" dirty="0" smtClean="0"/>
          </a:p>
          <a:p>
            <a:r>
              <a:rPr lang="fr-FR" dirty="0" smtClean="0"/>
              <a:t>Liste des types de voies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lanes</a:t>
            </a:r>
            <a:endParaRPr lang="fr-FR" b="1" dirty="0" smtClean="0"/>
          </a:p>
          <a:p>
            <a:r>
              <a:rPr lang="fr-FR" dirty="0" smtClean="0"/>
              <a:t>Liste des compléments de voies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 </a:t>
            </a:r>
            <a:r>
              <a:rPr lang="fr-FR" b="1" dirty="0" err="1" smtClean="0"/>
              <a:t>lanescomplement</a:t>
            </a:r>
            <a:endParaRPr lang="fr-FR" b="1" dirty="0" smtClean="0"/>
          </a:p>
          <a:p>
            <a:r>
              <a:rPr lang="fr-FR" dirty="0" smtClean="0"/>
              <a:t>Liste des commerciaux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commercials</a:t>
            </a:r>
            <a:r>
              <a:rPr lang="fr-FR" b="1" dirty="0" smtClean="0"/>
              <a:t>/:</a:t>
            </a:r>
            <a:r>
              <a:rPr lang="fr-FR" b="1" dirty="0" err="1" smtClean="0"/>
              <a:t>companyId</a:t>
            </a:r>
            <a:endParaRPr lang="fr-FR" b="1" dirty="0" smtClean="0"/>
          </a:p>
          <a:p>
            <a:r>
              <a:rPr lang="fr-FR" dirty="0" smtClean="0"/>
              <a:t>Liste des services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/services</a:t>
            </a:r>
          </a:p>
          <a:p>
            <a:r>
              <a:rPr lang="fr-FR" dirty="0" smtClean="0"/>
              <a:t>Liste des remises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rebates</a:t>
            </a:r>
            <a:endParaRPr lang="fr-FR" b="1" dirty="0" smtClean="0"/>
          </a:p>
          <a:p>
            <a:r>
              <a:rPr lang="fr-FR" dirty="0" smtClean="0"/>
              <a:t>Liste des documents Remises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docrebates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17868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UI Annonce - Paiement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Liste des banques dans le CRM via </a:t>
            </a:r>
            <a:r>
              <a:rPr lang="fr-FR" b="1" dirty="0" smtClean="0"/>
              <a:t>/</a:t>
            </a:r>
            <a:r>
              <a:rPr lang="fr-FR" b="1" dirty="0" err="1" smtClean="0"/>
              <a:t>retrieve</a:t>
            </a:r>
            <a:r>
              <a:rPr lang="fr-FR" b="1" dirty="0" smtClean="0"/>
              <a:t>/</a:t>
            </a:r>
            <a:r>
              <a:rPr lang="fr-FR" b="1" dirty="0" err="1" smtClean="0"/>
              <a:t>bank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56992"/>
            <a:ext cx="2381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48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Modèle de données du CRM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Liste des principales tables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2367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Company</a:t>
            </a:r>
            <a:endParaRPr lang="fr-FR" b="1" dirty="0" smtClean="0"/>
          </a:p>
          <a:p>
            <a:pPr lvl="1"/>
            <a:r>
              <a:rPr lang="fr-FR" dirty="0" smtClean="0"/>
              <a:t>Name (30 caractères max)</a:t>
            </a:r>
          </a:p>
          <a:p>
            <a:pPr lvl="1"/>
            <a:r>
              <a:rPr lang="fr-FR" dirty="0" smtClean="0"/>
              <a:t>Régie : TRUE =&gt; TVA à 20% sur prix des justificatifs. FALSE =&gt; 2.1% sur prix des justificatifs</a:t>
            </a:r>
          </a:p>
          <a:p>
            <a:pPr marL="0" indent="0">
              <a:buNone/>
            </a:pPr>
            <a:r>
              <a:rPr lang="fr-FR" dirty="0" smtClean="0"/>
              <a:t>Il s’agit des sociétés au sens légales du terme.</a:t>
            </a:r>
          </a:p>
        </p:txBody>
      </p:sp>
    </p:spTree>
    <p:extLst>
      <p:ext uri="{BB962C8B-B14F-4D97-AF65-F5344CB8AC3E}">
        <p14:creationId xmlns:p14="http://schemas.microsoft.com/office/powerpoint/2010/main" val="383302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des tables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Department</a:t>
            </a:r>
            <a:endParaRPr lang="fr-FR" b="1" dirty="0" smtClean="0"/>
          </a:p>
          <a:p>
            <a:pPr lvl="1"/>
            <a:r>
              <a:rPr lang="fr-FR" i="1" dirty="0" err="1" smtClean="0"/>
              <a:t>companyId</a:t>
            </a:r>
            <a:r>
              <a:rPr lang="fr-FR" dirty="0" smtClean="0"/>
              <a:t> : Id de la société </a:t>
            </a:r>
          </a:p>
          <a:p>
            <a:pPr lvl="1"/>
            <a:r>
              <a:rPr lang="fr-FR" dirty="0" smtClean="0"/>
              <a:t>Code : code du département </a:t>
            </a:r>
          </a:p>
          <a:p>
            <a:pPr lvl="1"/>
            <a:r>
              <a:rPr lang="fr-FR" dirty="0" err="1" smtClean="0"/>
              <a:t>unitLinePrice</a:t>
            </a:r>
            <a:r>
              <a:rPr lang="fr-FR" dirty="0" smtClean="0"/>
              <a:t> : prix à la ligne (non utilisé)</a:t>
            </a:r>
          </a:p>
          <a:p>
            <a:pPr lvl="1"/>
            <a:r>
              <a:rPr lang="fr-FR" dirty="0" err="1" smtClean="0"/>
              <a:t>unitJournalPrice</a:t>
            </a:r>
            <a:r>
              <a:rPr lang="fr-FR" dirty="0" smtClean="0"/>
              <a:t> = prix au mm</a:t>
            </a:r>
          </a:p>
          <a:p>
            <a:pPr marL="0" indent="0">
              <a:buNone/>
            </a:pPr>
            <a:r>
              <a:rPr lang="fr-FR" dirty="0" smtClean="0"/>
              <a:t>Liste pour chaque département, le prix unitaire à la ligne ou au </a:t>
            </a:r>
            <a:r>
              <a:rPr lang="fr-FR" dirty="0" err="1" smtClean="0"/>
              <a:t>mm.</a:t>
            </a:r>
            <a:r>
              <a:rPr lang="fr-FR" dirty="0" smtClean="0"/>
              <a:t> (Prix à la ligne non utilisé). Lien vers la société</a:t>
            </a:r>
          </a:p>
        </p:txBody>
      </p:sp>
    </p:spTree>
    <p:extLst>
      <p:ext uri="{BB962C8B-B14F-4D97-AF65-F5344CB8AC3E}">
        <p14:creationId xmlns:p14="http://schemas.microsoft.com/office/powerpoint/2010/main" val="3858229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948</Words>
  <Application>Microsoft Office PowerPoint</Application>
  <PresentationFormat>Affichage à l'écran (4:3)</PresentationFormat>
  <Paragraphs>292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Gestion des annonces légales dans MELODY</vt:lpstr>
      <vt:lpstr>Appel des services WEB depuis l’interface</vt:lpstr>
      <vt:lpstr>UI Annonce – Module Catégories</vt:lpstr>
      <vt:lpstr>UI Annonce – Sélection du client à facturer</vt:lpstr>
      <vt:lpstr>UI Edition Client</vt:lpstr>
      <vt:lpstr>UI Annonce - Paiement</vt:lpstr>
      <vt:lpstr>Modèle de données du CRM</vt:lpstr>
      <vt:lpstr>Liste des tables</vt:lpstr>
      <vt:lpstr>Liste des tables</vt:lpstr>
      <vt:lpstr>Liste des tables</vt:lpstr>
      <vt:lpstr>Liste des tables</vt:lpstr>
      <vt:lpstr>Liste des tables</vt:lpstr>
      <vt:lpstr>Propriétés des annonces du CRM</vt:lpstr>
      <vt:lpstr>Modèle de données graphiques</vt:lpstr>
      <vt:lpstr>Prix des annonces</vt:lpstr>
      <vt:lpstr>Postulats du calcul</vt:lpstr>
      <vt:lpstr>Calcul de la taille de l’annonce en mm</vt:lpstr>
      <vt:lpstr>Workflow des annonces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Interrogation du CRM</vt:lpstr>
      <vt:lpstr>Récupération d’une annonce</vt:lpstr>
      <vt:lpstr>Récupération d’un client</vt:lpstr>
      <vt:lpstr>Récupération d’une liste de clients</vt:lpstr>
      <vt:lpstr>Récupération d’une liste d’annonces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Flux Melody  Interpresse</dc:title>
  <dc:creator>BDP</dc:creator>
  <cp:lastModifiedBy>BDP</cp:lastModifiedBy>
  <cp:revision>14</cp:revision>
  <cp:lastPrinted>2016-04-25T15:21:58Z</cp:lastPrinted>
  <dcterms:created xsi:type="dcterms:W3CDTF">2016-04-25T13:03:20Z</dcterms:created>
  <dcterms:modified xsi:type="dcterms:W3CDTF">2016-04-25T17:18:35Z</dcterms:modified>
</cp:coreProperties>
</file>