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00"/>
    <a:srgbClr val="6666FF"/>
    <a:srgbClr val="F26101"/>
    <a:srgbClr val="CAA1FF"/>
    <a:srgbClr val="7C7F7F"/>
    <a:srgbClr val="1BA617"/>
    <a:srgbClr val="A61B17"/>
    <a:srgbClr val="62B0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79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3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62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35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13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37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94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38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99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92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92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1EA6-C976-4F5D-B8B4-206B5F1BEC4E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22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MELODY WORKFLOW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Parutions Logiques</a:t>
            </a:r>
          </a:p>
          <a:p>
            <a:r>
              <a:rPr lang="fr-FR" dirty="0" smtClean="0"/>
              <a:t>Parutions Physiques</a:t>
            </a:r>
          </a:p>
          <a:p>
            <a:r>
              <a:rPr lang="fr-FR" dirty="0" smtClean="0"/>
              <a:t>Pages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1905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Parution Logique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619672" y="1716832"/>
            <a:ext cx="2088232" cy="576064"/>
          </a:xfrm>
          <a:prstGeom prst="roundRect">
            <a:avLst/>
          </a:prstGeom>
          <a:solidFill>
            <a:srgbClr val="62B0B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OUVERTE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1632564" y="3433008"/>
            <a:ext cx="2088232" cy="576064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PRODUCTION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619672" y="5229200"/>
            <a:ext cx="2088232" cy="576064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COMPLETE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904020" y="1579439"/>
            <a:ext cx="4229042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Création des pages, des sections, configuration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Possibilité de charger un plan type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Des articles peuvent être créés pour cette parution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Les pages ne sont pas accessibles au montage (ni BO, ni PAO)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904019" y="3307631"/>
            <a:ext cx="4229043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Les pages sont accessibles au montage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Création de pages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Modification de pages (contraintes de </a:t>
            </a:r>
            <a:r>
              <a:rPr lang="fr-FR" sz="1100" dirty="0" err="1" smtClean="0"/>
              <a:t>lock</a:t>
            </a:r>
            <a:r>
              <a:rPr lang="fr-FR" sz="1100" dirty="0" smtClean="0"/>
              <a:t> et de </a:t>
            </a:r>
            <a:r>
              <a:rPr lang="fr-FR" sz="1100" dirty="0" err="1" smtClean="0"/>
              <a:t>workflow</a:t>
            </a:r>
            <a:r>
              <a:rPr lang="fr-FR" sz="1100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Utilisation de pages dans le Chemin de fer physique</a:t>
            </a:r>
            <a:endParaRPr lang="fr-FR" sz="11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904020" y="5132511"/>
            <a:ext cx="4229043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Etat accessible seulement si toutes les pages utilisées sont en BAT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Envoi Imprimeur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Feuilletage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Choix de supprimer ou conserver les pages non utilisées</a:t>
            </a:r>
          </a:p>
        </p:txBody>
      </p:sp>
      <p:cxnSp>
        <p:nvCxnSpPr>
          <p:cNvPr id="13" name="Connecteur droit avec flèche 12"/>
          <p:cNvCxnSpPr>
            <a:stCxn id="4" idx="2"/>
            <a:endCxn id="5" idx="0"/>
          </p:cNvCxnSpPr>
          <p:nvPr/>
        </p:nvCxnSpPr>
        <p:spPr>
          <a:xfrm>
            <a:off x="2663788" y="2292896"/>
            <a:ext cx="12892" cy="114011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5" idx="2"/>
            <a:endCxn id="6" idx="0"/>
          </p:cNvCxnSpPr>
          <p:nvPr/>
        </p:nvCxnSpPr>
        <p:spPr>
          <a:xfrm flipH="1">
            <a:off x="2663788" y="4009072"/>
            <a:ext cx="12892" cy="12201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257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Parution Physique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827584" y="1716832"/>
            <a:ext cx="2088232" cy="576064"/>
          </a:xfrm>
          <a:prstGeom prst="roundRect">
            <a:avLst/>
          </a:prstGeom>
          <a:solidFill>
            <a:srgbClr val="62B0B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OUVERTE</a:t>
            </a:r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840476" y="3433008"/>
            <a:ext cx="2088232" cy="576064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PRODUCTION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827584" y="5229200"/>
            <a:ext cx="2088232" cy="576064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COMPLETE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3904020" y="1579439"/>
            <a:ext cx="4782780" cy="144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Le </a:t>
            </a:r>
            <a:r>
              <a:rPr lang="fr-FR" sz="1100" dirty="0" err="1" smtClean="0"/>
              <a:t>workflow</a:t>
            </a:r>
            <a:r>
              <a:rPr lang="fr-FR" sz="1100" dirty="0" smtClean="0"/>
              <a:t> de la parution logique suit actuellement callé sur celui de la parution logique, il devra se différencier dès lors qu’il pourra y avoir plusieurs physiques pour une parution logique si la publication contient plusieurs édition.</a:t>
            </a:r>
          </a:p>
          <a:p>
            <a:endParaRPr lang="fr-FR" sz="1100" dirty="0"/>
          </a:p>
          <a:p>
            <a:r>
              <a:rPr lang="fr-FR" sz="1100" dirty="0" smtClean="0"/>
              <a:t>Un état supplémentaire « Fixée » pourrait permettre de figer le chemin de fer physique, même si toutes les pages ne sont pas en BAT, pour envoyer les premières pages à l’impression.</a:t>
            </a:r>
            <a:r>
              <a:rPr lang="fr-FR" sz="1100" dirty="0"/>
              <a:t> </a:t>
            </a:r>
            <a:r>
              <a:rPr lang="fr-FR" sz="1100" dirty="0" smtClean="0"/>
              <a:t>Dans ce cas, les modifications de chemin de fer (ajout/suppression/déplacement de pages ne seront plus possibles.</a:t>
            </a:r>
          </a:p>
        </p:txBody>
      </p:sp>
      <p:cxnSp>
        <p:nvCxnSpPr>
          <p:cNvPr id="11" name="Connecteur droit avec flèche 10"/>
          <p:cNvCxnSpPr>
            <a:stCxn id="5" idx="2"/>
            <a:endCxn id="6" idx="0"/>
          </p:cNvCxnSpPr>
          <p:nvPr/>
        </p:nvCxnSpPr>
        <p:spPr>
          <a:xfrm>
            <a:off x="1871700" y="2292896"/>
            <a:ext cx="12892" cy="114011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6" idx="2"/>
            <a:endCxn id="7" idx="0"/>
          </p:cNvCxnSpPr>
          <p:nvPr/>
        </p:nvCxnSpPr>
        <p:spPr>
          <a:xfrm flipH="1">
            <a:off x="1871700" y="4009072"/>
            <a:ext cx="12892" cy="12201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à coins arrondis 12"/>
          <p:cNvSpPr/>
          <p:nvPr/>
        </p:nvSpPr>
        <p:spPr>
          <a:xfrm>
            <a:off x="4067944" y="4331104"/>
            <a:ext cx="2088232" cy="576064"/>
          </a:xfrm>
          <a:prstGeom prst="roundRect">
            <a:avLst/>
          </a:prstGeom>
          <a:solidFill>
            <a:schemeClr val="accent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FIXEE</a:t>
            </a:r>
          </a:p>
        </p:txBody>
      </p:sp>
      <p:cxnSp>
        <p:nvCxnSpPr>
          <p:cNvPr id="14" name="Connecteur droit avec flèche 13"/>
          <p:cNvCxnSpPr>
            <a:stCxn id="6" idx="3"/>
            <a:endCxn id="13" idx="0"/>
          </p:cNvCxnSpPr>
          <p:nvPr/>
        </p:nvCxnSpPr>
        <p:spPr>
          <a:xfrm>
            <a:off x="2928708" y="3721040"/>
            <a:ext cx="2183352" cy="61006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>
            <a:stCxn id="13" idx="2"/>
            <a:endCxn id="7" idx="3"/>
          </p:cNvCxnSpPr>
          <p:nvPr/>
        </p:nvCxnSpPr>
        <p:spPr>
          <a:xfrm flipH="1">
            <a:off x="2915816" y="4907168"/>
            <a:ext cx="2196244" cy="61006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505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Page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022021" y="1268760"/>
            <a:ext cx="2088232" cy="576064"/>
          </a:xfrm>
          <a:prstGeom prst="roundRect">
            <a:avLst/>
          </a:prstGeom>
          <a:solidFill>
            <a:srgbClr val="7C7F7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SYSTEME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1022021" y="3645024"/>
            <a:ext cx="2088232" cy="576064"/>
          </a:xfrm>
          <a:prstGeom prst="roundRect">
            <a:avLst/>
          </a:prstGeom>
          <a:solidFill>
            <a:srgbClr val="A61B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MONTAGE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022021" y="5949280"/>
            <a:ext cx="2088232" cy="576064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BAT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254269" y="1268760"/>
            <a:ext cx="5638211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Page non accessible - Etat initial lors de la gestion dans une parution logique ouverte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Toutes les pages sont ouvertes lors du passage en production de la parution Logique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Les pages créées dans une parution logique en production sont automatiquement ouvertes</a:t>
            </a:r>
          </a:p>
        </p:txBody>
      </p:sp>
      <p:cxnSp>
        <p:nvCxnSpPr>
          <p:cNvPr id="10" name="Connecteur droit avec flèche 9"/>
          <p:cNvCxnSpPr>
            <a:stCxn id="4" idx="2"/>
            <a:endCxn id="12" idx="0"/>
          </p:cNvCxnSpPr>
          <p:nvPr/>
        </p:nvCxnSpPr>
        <p:spPr>
          <a:xfrm>
            <a:off x="2066137" y="1844824"/>
            <a:ext cx="0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>
            <a:stCxn id="5" idx="2"/>
            <a:endCxn id="15" idx="0"/>
          </p:cNvCxnSpPr>
          <p:nvPr/>
        </p:nvCxnSpPr>
        <p:spPr>
          <a:xfrm>
            <a:off x="2066137" y="4221088"/>
            <a:ext cx="0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à coins arrondis 11"/>
          <p:cNvSpPr/>
          <p:nvPr/>
        </p:nvSpPr>
        <p:spPr>
          <a:xfrm>
            <a:off x="1022021" y="2060848"/>
            <a:ext cx="2088232" cy="576064"/>
          </a:xfrm>
          <a:prstGeom prst="roundRect">
            <a:avLst/>
          </a:prstGeom>
          <a:solidFill>
            <a:srgbClr val="62B0B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OUVERTE</a:t>
            </a:r>
            <a:endParaRPr lang="fr-FR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2361306" y="5157192"/>
            <a:ext cx="2088232" cy="576064"/>
          </a:xfrm>
          <a:prstGeom prst="roundRect">
            <a:avLst/>
          </a:prstGeom>
          <a:solidFill>
            <a:srgbClr val="CAA1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CORRECTION</a:t>
            </a:r>
            <a:endParaRPr lang="fr-FR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1022021" y="2852936"/>
            <a:ext cx="2088232" cy="576064"/>
          </a:xfrm>
          <a:prstGeom prst="roundRect">
            <a:avLst/>
          </a:prstGeom>
          <a:solidFill>
            <a:srgbClr val="E0E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MAQUETTEE</a:t>
            </a:r>
            <a:endParaRPr lang="fr-FR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1022021" y="4437112"/>
            <a:ext cx="2088232" cy="576064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RELECTURE</a:t>
            </a:r>
            <a:endParaRPr lang="fr-FR" dirty="0"/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1886117" y="5013176"/>
            <a:ext cx="0" cy="93610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>
            <a:stCxn id="15" idx="2"/>
            <a:endCxn id="13" idx="0"/>
          </p:cNvCxnSpPr>
          <p:nvPr/>
        </p:nvCxnSpPr>
        <p:spPr>
          <a:xfrm>
            <a:off x="2066137" y="5013176"/>
            <a:ext cx="1339285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13" idx="2"/>
            <a:endCxn id="6" idx="0"/>
          </p:cNvCxnSpPr>
          <p:nvPr/>
        </p:nvCxnSpPr>
        <p:spPr>
          <a:xfrm flipH="1">
            <a:off x="2066137" y="5733256"/>
            <a:ext cx="1339285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>
            <a:stCxn id="14" idx="2"/>
            <a:endCxn id="5" idx="0"/>
          </p:cNvCxnSpPr>
          <p:nvPr/>
        </p:nvCxnSpPr>
        <p:spPr>
          <a:xfrm>
            <a:off x="2066137" y="3429000"/>
            <a:ext cx="0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>
            <a:off x="2606197" y="2636912"/>
            <a:ext cx="0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flipV="1">
            <a:off x="1526077" y="2636912"/>
            <a:ext cx="0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3254269" y="2231286"/>
            <a:ext cx="5638211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Page accessible au BackOffice pour le positionnement des articles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3254269" y="2780928"/>
            <a:ext cx="5638211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Etat d’attente disponible à la fois par la BackOffice et par la PAO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Transition automatique à l’accès de la page</a:t>
            </a:r>
            <a:endParaRPr lang="fr-FR" sz="11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Si la page est ouverte par le BO =&gt; Transition vers OUVERTE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Si la page est ouverte par la PAO =&gt; Transition vers MONTAGE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3254269" y="3815462"/>
            <a:ext cx="5638211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Page accessible à la PAO pour le montage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3254269" y="4509120"/>
            <a:ext cx="5638211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Page accessible au BackOffice pour relecture et annotations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Possibilité de transition directe en BAT si pas correction nécessaires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4550413" y="5301208"/>
            <a:ext cx="4342067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Page accessible à la PAO pour correction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3254270" y="5937230"/>
            <a:ext cx="5638210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Page finalisée, accessible en visualisation seulement dans le BackOffice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Retour possible en relecture si modification de la structure de la page ou de son positionnement depuis la Parution Logique</a:t>
            </a:r>
          </a:p>
        </p:txBody>
      </p:sp>
      <p:cxnSp>
        <p:nvCxnSpPr>
          <p:cNvPr id="46" name="Connecteur droit avec flèche 45"/>
          <p:cNvCxnSpPr/>
          <p:nvPr/>
        </p:nvCxnSpPr>
        <p:spPr>
          <a:xfrm>
            <a:off x="1382061" y="5013176"/>
            <a:ext cx="0" cy="936104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107504" y="1952836"/>
            <a:ext cx="3002749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>
            <a:off x="107504" y="4332071"/>
            <a:ext cx="3002749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 rot="16200000">
            <a:off x="-352609" y="2987079"/>
            <a:ext cx="1645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accent1"/>
                </a:solidFill>
              </a:rPr>
              <a:t>ACCES EN SECTIONS</a:t>
            </a:r>
            <a:endParaRPr lang="fr-FR" sz="1400" dirty="0">
              <a:solidFill>
                <a:schemeClr val="accent1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 rot="16200000">
            <a:off x="-630538" y="5327340"/>
            <a:ext cx="220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accent1"/>
                </a:solidFill>
              </a:rPr>
              <a:t>ACCES EN PAGES UNITAIRES</a:t>
            </a:r>
            <a:endParaRPr lang="fr-FR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291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Parution Logique en </a:t>
            </a:r>
            <a:r>
              <a:rPr lang="fr-FR" u="sng" dirty="0" smtClean="0"/>
              <a:t>Production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Actions et contraintes sur pages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40853" y="1765260"/>
            <a:ext cx="3595921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Créer une page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Section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sz="1400" dirty="0" smtClean="0"/>
              <a:t>Créer une page dans une section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sz="1400" dirty="0" smtClean="0"/>
              <a:t>Création section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sz="1400" dirty="0" smtClean="0"/>
              <a:t>Suppression section</a:t>
            </a:r>
          </a:p>
          <a:p>
            <a:pPr lvl="1"/>
            <a:endParaRPr lang="fr-FR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Changement variante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Changement label Sous-Catégorie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1400" dirty="0" smtClean="0"/>
          </a:p>
          <a:p>
            <a:endParaRPr lang="fr-FR" sz="1400" dirty="0" smtClean="0"/>
          </a:p>
          <a:p>
            <a:endParaRPr lang="fr-FR" sz="1400" dirty="0" smtClean="0"/>
          </a:p>
          <a:p>
            <a:endParaRPr lang="fr-FR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Utilisation dans Chemin de fer Physique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Libération du Chemin de fer Physique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Déplacement dans Chemin de fer Physique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1400" dirty="0" smtClean="0"/>
          </a:p>
          <a:p>
            <a:endParaRPr lang="fr-FR" sz="1400" dirty="0" smtClean="0"/>
          </a:p>
          <a:p>
            <a:endParaRPr lang="fr-FR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Pages suivantes d’une modification </a:t>
            </a:r>
          </a:p>
          <a:p>
            <a:r>
              <a:rPr lang="fr-FR" sz="1400" dirty="0" smtClean="0"/>
              <a:t>du Chemin de fer Physique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14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4139952" y="1628800"/>
            <a:ext cx="0" cy="497610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179512" y="220486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179512" y="5733256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79512" y="4509120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4139952" y="1765260"/>
            <a:ext cx="4824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Pas de contrainte – Transition automatique page OUVERTE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139952" y="2276872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Page OUVERTE ou MAQUETTEE </a:t>
            </a:r>
            <a:r>
              <a:rPr lang="fr-FR" sz="1400" dirty="0" smtClean="0">
                <a:sym typeface="Wingdings" pitchFamily="2" charset="2"/>
              </a:rPr>
              <a:t></a:t>
            </a:r>
            <a:r>
              <a:rPr lang="fr-FR" sz="1400" dirty="0" smtClean="0"/>
              <a:t> Seulement si non </a:t>
            </a:r>
            <a:r>
              <a:rPr lang="fr-FR" sz="1400" dirty="0" err="1" smtClean="0"/>
              <a:t>Lockée</a:t>
            </a:r>
            <a:endParaRPr lang="fr-FR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Statuts &gt; MONTAGE </a:t>
            </a:r>
            <a:r>
              <a:rPr lang="fr-FR" sz="1400" dirty="0" smtClean="0">
                <a:sym typeface="Wingdings" pitchFamily="2" charset="2"/>
              </a:rPr>
              <a:t></a:t>
            </a:r>
            <a:r>
              <a:rPr lang="fr-FR" sz="1400" dirty="0" smtClean="0"/>
              <a:t> Action impossible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139952" y="4581128"/>
            <a:ext cx="48245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Page OUVERTE ou MAQUETTEE </a:t>
            </a:r>
            <a:r>
              <a:rPr lang="fr-FR" sz="1400" dirty="0" smtClean="0">
                <a:sym typeface="Wingdings" pitchFamily="2" charset="2"/>
              </a:rPr>
              <a:t></a:t>
            </a:r>
            <a:r>
              <a:rPr lang="fr-FR" sz="1400" dirty="0" smtClean="0"/>
              <a:t> </a:t>
            </a:r>
            <a:r>
              <a:rPr lang="fr-FR" sz="1400" dirty="0" err="1" smtClean="0"/>
              <a:t>Maj</a:t>
            </a:r>
            <a:r>
              <a:rPr lang="fr-FR" sz="1400" dirty="0" smtClean="0"/>
              <a:t> et régénération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Page MONTAGE ou CORRECTION </a:t>
            </a:r>
            <a:r>
              <a:rPr lang="fr-FR" sz="1400" dirty="0" smtClean="0">
                <a:sym typeface="Wingdings" pitchFamily="2" charset="2"/>
              </a:rPr>
              <a:t></a:t>
            </a:r>
            <a:r>
              <a:rPr lang="fr-FR" sz="1400" dirty="0" smtClean="0"/>
              <a:t> Message Action INDD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Page RELECTURE </a:t>
            </a:r>
            <a:r>
              <a:rPr lang="fr-FR" sz="1400" dirty="0" smtClean="0">
                <a:sym typeface="Wingdings" pitchFamily="2" charset="2"/>
              </a:rPr>
              <a:t></a:t>
            </a:r>
            <a:r>
              <a:rPr lang="fr-FR" sz="1400" dirty="0" smtClean="0"/>
              <a:t> régénération + si </a:t>
            </a:r>
            <a:r>
              <a:rPr lang="fr-FR" sz="1400" dirty="0" err="1" smtClean="0"/>
              <a:t>Lock</a:t>
            </a:r>
            <a:r>
              <a:rPr lang="fr-FR" sz="1400" dirty="0" smtClean="0"/>
              <a:t>, message utilisateur, </a:t>
            </a:r>
            <a:r>
              <a:rPr lang="fr-FR" sz="1400" dirty="0" err="1" smtClean="0"/>
              <a:t>save</a:t>
            </a:r>
            <a:r>
              <a:rPr lang="fr-FR" sz="1400" dirty="0" smtClean="0"/>
              <a:t> et </a:t>
            </a:r>
            <a:r>
              <a:rPr lang="fr-FR" sz="1400" dirty="0" err="1" smtClean="0"/>
              <a:t>reload</a:t>
            </a:r>
            <a:endParaRPr lang="fr-FR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Page BAT </a:t>
            </a:r>
            <a:r>
              <a:rPr lang="fr-FR" sz="1400" dirty="0" smtClean="0">
                <a:sym typeface="Wingdings" pitchFamily="2" charset="2"/>
              </a:rPr>
              <a:t></a:t>
            </a:r>
            <a:r>
              <a:rPr lang="fr-FR" sz="1400" dirty="0" smtClean="0"/>
              <a:t> régénération et passage en RELECTURE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139952" y="5733256"/>
            <a:ext cx="48245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Toutes les pages en BAT qui suivent une modification de </a:t>
            </a:r>
          </a:p>
          <a:p>
            <a:r>
              <a:rPr lang="fr-FR" sz="1400" dirty="0" smtClean="0"/>
              <a:t>chemin de fer sont régénérées et repassent en RELECTURE afin de pouvoir  revérifier le folio et la position de parité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179512" y="3212976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4139952" y="3284984"/>
            <a:ext cx="48245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Page OUVERTE ou MAQUETTEE </a:t>
            </a:r>
            <a:r>
              <a:rPr lang="fr-FR" sz="1400" dirty="0" smtClean="0">
                <a:sym typeface="Wingdings" pitchFamily="2" charset="2"/>
              </a:rPr>
              <a:t></a:t>
            </a:r>
            <a:r>
              <a:rPr lang="fr-FR" sz="1400" dirty="0" smtClean="0"/>
              <a:t> Seulement si non </a:t>
            </a:r>
            <a:r>
              <a:rPr lang="fr-FR" sz="1400" dirty="0" err="1" smtClean="0"/>
              <a:t>Lockée</a:t>
            </a:r>
            <a:endParaRPr lang="fr-FR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Page MONTAGE ou CORRECTION </a:t>
            </a:r>
            <a:r>
              <a:rPr lang="fr-FR" sz="1400" dirty="0" smtClean="0">
                <a:sym typeface="Wingdings" pitchFamily="2" charset="2"/>
              </a:rPr>
              <a:t></a:t>
            </a:r>
            <a:r>
              <a:rPr lang="fr-FR" sz="1400" dirty="0" smtClean="0"/>
              <a:t> Message Action INDD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Page RELECTURE </a:t>
            </a:r>
            <a:r>
              <a:rPr lang="fr-FR" sz="1400" dirty="0" smtClean="0">
                <a:sym typeface="Wingdings" pitchFamily="2" charset="2"/>
              </a:rPr>
              <a:t></a:t>
            </a:r>
            <a:r>
              <a:rPr lang="fr-FR" sz="1400" dirty="0" smtClean="0"/>
              <a:t> régénération + si </a:t>
            </a:r>
            <a:r>
              <a:rPr lang="fr-FR" sz="1400" dirty="0" err="1" smtClean="0"/>
              <a:t>Lock</a:t>
            </a:r>
            <a:r>
              <a:rPr lang="fr-FR" sz="1400" dirty="0" smtClean="0"/>
              <a:t>, message utilisateur, </a:t>
            </a:r>
            <a:r>
              <a:rPr lang="fr-FR" sz="1400" dirty="0" err="1" smtClean="0"/>
              <a:t>save</a:t>
            </a:r>
            <a:r>
              <a:rPr lang="fr-FR" sz="1400" dirty="0" smtClean="0"/>
              <a:t> et </a:t>
            </a:r>
            <a:r>
              <a:rPr lang="fr-FR" sz="1400" dirty="0" err="1" smtClean="0"/>
              <a:t>reload</a:t>
            </a:r>
            <a:endParaRPr lang="fr-FR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sz="1400" dirty="0" smtClean="0"/>
              <a:t>Page BAT </a:t>
            </a:r>
            <a:r>
              <a:rPr lang="fr-FR" sz="1400" dirty="0" smtClean="0">
                <a:sym typeface="Wingdings" pitchFamily="2" charset="2"/>
              </a:rPr>
              <a:t></a:t>
            </a:r>
            <a:r>
              <a:rPr lang="fr-FR" sz="1400" dirty="0" smtClean="0"/>
              <a:t> régénération et passage en RELECTURE</a:t>
            </a:r>
          </a:p>
        </p:txBody>
      </p:sp>
    </p:spTree>
    <p:extLst>
      <p:ext uri="{BB962C8B-B14F-4D97-AF65-F5344CB8AC3E}">
        <p14:creationId xmlns:p14="http://schemas.microsoft.com/office/powerpoint/2010/main" val="33984863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502</Words>
  <Application>Microsoft Office PowerPoint</Application>
  <PresentationFormat>Affichage à l'écran (4:3)</PresentationFormat>
  <Paragraphs>87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MELODY WORKFLOW</vt:lpstr>
      <vt:lpstr>Parution Logique</vt:lpstr>
      <vt:lpstr>Présentation PowerPoint</vt:lpstr>
      <vt:lpstr>Page</vt:lpstr>
      <vt:lpstr>Parution Logique en Production Actions et contraintes sur pages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MELODY WORKFLOW</dc:title>
  <dc:creator>Tn</dc:creator>
  <cp:lastModifiedBy>Tn</cp:lastModifiedBy>
  <cp:revision>13</cp:revision>
  <dcterms:created xsi:type="dcterms:W3CDTF">2013-08-16T12:01:00Z</dcterms:created>
  <dcterms:modified xsi:type="dcterms:W3CDTF">2013-08-22T14:17:40Z</dcterms:modified>
</cp:coreProperties>
</file>