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7E1F-CAE5-4B05-83BD-BBBB864EDD72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5AC3-EA26-4B0D-A585-08735949DB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066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7E1F-CAE5-4B05-83BD-BBBB864EDD72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5AC3-EA26-4B0D-A585-08735949DB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0368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7E1F-CAE5-4B05-83BD-BBBB864EDD72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5AC3-EA26-4B0D-A585-08735949DB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032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7E1F-CAE5-4B05-83BD-BBBB864EDD72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5AC3-EA26-4B0D-A585-08735949DB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412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7E1F-CAE5-4B05-83BD-BBBB864EDD72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5AC3-EA26-4B0D-A585-08735949DB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49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7E1F-CAE5-4B05-83BD-BBBB864EDD72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5AC3-EA26-4B0D-A585-08735949DB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604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7E1F-CAE5-4B05-83BD-BBBB864EDD72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5AC3-EA26-4B0D-A585-08735949DB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4180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7E1F-CAE5-4B05-83BD-BBBB864EDD72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5AC3-EA26-4B0D-A585-08735949DB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603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7E1F-CAE5-4B05-83BD-BBBB864EDD72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5AC3-EA26-4B0D-A585-08735949DB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2614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7E1F-CAE5-4B05-83BD-BBBB864EDD72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5AC3-EA26-4B0D-A585-08735949DB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3292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7E1F-CAE5-4B05-83BD-BBBB864EDD72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5AC3-EA26-4B0D-A585-08735949DB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8068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07E1F-CAE5-4B05-83BD-BBBB864EDD72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95AC3-EA26-4B0D-A585-08735949DB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347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0" y="0"/>
            <a:ext cx="3203848" cy="9086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6000" dirty="0" smtClean="0"/>
              <a:t>Annonce</a:t>
            </a:r>
            <a:endParaRPr lang="fr-FR" sz="6000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6841656" y="476618"/>
            <a:ext cx="1908000" cy="432000"/>
          </a:xfrm>
          <a:prstGeom prst="roundRect">
            <a:avLst/>
          </a:prstGeom>
          <a:solidFill>
            <a:srgbClr val="A61B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RÉDACTION</a:t>
            </a:r>
            <a:endParaRPr lang="fr-FR" sz="1600" b="1" dirty="0" smtClean="0">
              <a:solidFill>
                <a:schemeClr val="bg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647924" y="2017533"/>
            <a:ext cx="1908000" cy="432048"/>
          </a:xfrm>
          <a:prstGeom prst="roundRect">
            <a:avLst/>
          </a:prstGeom>
          <a:solidFill>
            <a:srgbClr val="1BA6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VALIDÉE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132080" y="1371570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Validation</a:t>
            </a:r>
            <a:endParaRPr lang="fr-FR" sz="1200" b="1" dirty="0"/>
          </a:p>
        </p:txBody>
      </p:sp>
      <p:cxnSp>
        <p:nvCxnSpPr>
          <p:cNvPr id="13" name="Connecteur droit avec flèche 12"/>
          <p:cNvCxnSpPr>
            <a:stCxn id="5" idx="1"/>
            <a:endCxn id="12" idx="0"/>
          </p:cNvCxnSpPr>
          <p:nvPr/>
        </p:nvCxnSpPr>
        <p:spPr>
          <a:xfrm rot="10800000" flipV="1">
            <a:off x="3852080" y="692618"/>
            <a:ext cx="2989576" cy="678952"/>
          </a:xfrm>
          <a:prstGeom prst="bentConnector2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12" idx="1"/>
            <a:endCxn id="11" idx="0"/>
          </p:cNvCxnSpPr>
          <p:nvPr/>
        </p:nvCxnSpPr>
        <p:spPr>
          <a:xfrm rot="10800000" flipV="1">
            <a:off x="1601924" y="1551569"/>
            <a:ext cx="1530156" cy="465963"/>
          </a:xfrm>
          <a:prstGeom prst="bentConnector2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à coins arrondis 18"/>
          <p:cNvSpPr/>
          <p:nvPr/>
        </p:nvSpPr>
        <p:spPr>
          <a:xfrm>
            <a:off x="4572080" y="3343026"/>
            <a:ext cx="1908000" cy="432000"/>
          </a:xfrm>
          <a:prstGeom prst="roundRect">
            <a:avLst/>
          </a:prstGeom>
          <a:solidFill>
            <a:srgbClr val="F2610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À PAYER</a:t>
            </a:r>
            <a:endParaRPr lang="fr-FR" sz="1600" b="1" dirty="0">
              <a:solidFill>
                <a:schemeClr val="tx1"/>
              </a:solidFill>
            </a:endParaRPr>
          </a:p>
        </p:txBody>
      </p:sp>
      <p:cxnSp>
        <p:nvCxnSpPr>
          <p:cNvPr id="20" name="Connecteur droit avec flèche 19"/>
          <p:cNvCxnSpPr>
            <a:stCxn id="5" idx="2"/>
            <a:endCxn id="21" idx="0"/>
          </p:cNvCxnSpPr>
          <p:nvPr/>
        </p:nvCxnSpPr>
        <p:spPr>
          <a:xfrm>
            <a:off x="7795656" y="908618"/>
            <a:ext cx="16272" cy="2470408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057161" y="3379026"/>
            <a:ext cx="1509533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À payer</a:t>
            </a:r>
            <a:endParaRPr lang="fr-FR" sz="1200" b="1" dirty="0"/>
          </a:p>
        </p:txBody>
      </p:sp>
      <p:cxnSp>
        <p:nvCxnSpPr>
          <p:cNvPr id="22" name="Connecteur droit avec flèche 21"/>
          <p:cNvCxnSpPr>
            <a:stCxn id="21" idx="1"/>
            <a:endCxn id="19" idx="3"/>
          </p:cNvCxnSpPr>
          <p:nvPr/>
        </p:nvCxnSpPr>
        <p:spPr>
          <a:xfrm flipH="1">
            <a:off x="6480080" y="3559026"/>
            <a:ext cx="577081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737605" y="3379026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Validation</a:t>
            </a:r>
            <a:endParaRPr lang="fr-FR" sz="1200" b="1" dirty="0"/>
          </a:p>
        </p:txBody>
      </p:sp>
      <p:cxnSp>
        <p:nvCxnSpPr>
          <p:cNvPr id="26" name="Connecteur droit avec flèche 25"/>
          <p:cNvCxnSpPr>
            <a:stCxn id="19" idx="1"/>
            <a:endCxn id="25" idx="3"/>
          </p:cNvCxnSpPr>
          <p:nvPr/>
        </p:nvCxnSpPr>
        <p:spPr>
          <a:xfrm flipH="1">
            <a:off x="4177605" y="3559026"/>
            <a:ext cx="394475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25" idx="1"/>
          </p:cNvCxnSpPr>
          <p:nvPr/>
        </p:nvCxnSpPr>
        <p:spPr>
          <a:xfrm rot="10800000">
            <a:off x="2367001" y="2434566"/>
            <a:ext cx="370604" cy="1124461"/>
          </a:xfrm>
          <a:prstGeom prst="bentConnector2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806080" y="2053557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Retour Rédaction</a:t>
            </a:r>
            <a:endParaRPr lang="fr-FR" sz="1200" b="1" dirty="0"/>
          </a:p>
        </p:txBody>
      </p:sp>
      <p:cxnSp>
        <p:nvCxnSpPr>
          <p:cNvPr id="31" name="Connecteur droit avec flèche 30"/>
          <p:cNvCxnSpPr>
            <a:stCxn id="19" idx="0"/>
            <a:endCxn id="30" idx="2"/>
          </p:cNvCxnSpPr>
          <p:nvPr/>
        </p:nvCxnSpPr>
        <p:spPr>
          <a:xfrm flipV="1">
            <a:off x="5526080" y="2413557"/>
            <a:ext cx="0" cy="929469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30" idx="3"/>
          </p:cNvCxnSpPr>
          <p:nvPr/>
        </p:nvCxnSpPr>
        <p:spPr>
          <a:xfrm flipV="1">
            <a:off x="6246080" y="908618"/>
            <a:ext cx="845848" cy="1324939"/>
          </a:xfrm>
          <a:prstGeom prst="bentConnector2">
            <a:avLst/>
          </a:prstGeom>
          <a:ln w="254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à coins arrondis 43"/>
          <p:cNvSpPr/>
          <p:nvPr/>
        </p:nvSpPr>
        <p:spPr>
          <a:xfrm>
            <a:off x="585439" y="4464494"/>
            <a:ext cx="1908000" cy="432000"/>
          </a:xfrm>
          <a:prstGeom prst="roundRect">
            <a:avLst/>
          </a:prstGeom>
          <a:solidFill>
            <a:srgbClr val="4791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FACTURÉE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cxnSp>
        <p:nvCxnSpPr>
          <p:cNvPr id="45" name="Connecteur droit avec flèche 44"/>
          <p:cNvCxnSpPr/>
          <p:nvPr/>
        </p:nvCxnSpPr>
        <p:spPr>
          <a:xfrm>
            <a:off x="1520050" y="2434565"/>
            <a:ext cx="0" cy="944461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47" idx="2"/>
            <a:endCxn id="44" idx="0"/>
          </p:cNvCxnSpPr>
          <p:nvPr/>
        </p:nvCxnSpPr>
        <p:spPr>
          <a:xfrm>
            <a:off x="1539439" y="3739026"/>
            <a:ext cx="0" cy="725468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19439" y="3379026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Facturation</a:t>
            </a:r>
            <a:endParaRPr lang="fr-FR" sz="1200" b="1" dirty="0"/>
          </a:p>
        </p:txBody>
      </p:sp>
      <p:cxnSp>
        <p:nvCxnSpPr>
          <p:cNvPr id="76" name="Connecteur droit avec flèche 75"/>
          <p:cNvCxnSpPr>
            <a:stCxn id="11" idx="3"/>
            <a:endCxn id="30" idx="1"/>
          </p:cNvCxnSpPr>
          <p:nvPr/>
        </p:nvCxnSpPr>
        <p:spPr>
          <a:xfrm>
            <a:off x="2555924" y="2233557"/>
            <a:ext cx="2250156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à coins arrondis 78"/>
          <p:cNvSpPr/>
          <p:nvPr/>
        </p:nvSpPr>
        <p:spPr>
          <a:xfrm>
            <a:off x="4560744" y="6144583"/>
            <a:ext cx="1908000" cy="432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SUPPRIMÉE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794744" y="5355199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Supprimer</a:t>
            </a:r>
            <a:endParaRPr lang="fr-FR" sz="1200" b="1" dirty="0"/>
          </a:p>
        </p:txBody>
      </p:sp>
      <p:cxnSp>
        <p:nvCxnSpPr>
          <p:cNvPr id="81" name="Connecteur droit avec flèche 80"/>
          <p:cNvCxnSpPr>
            <a:stCxn id="19" idx="2"/>
            <a:endCxn id="80" idx="0"/>
          </p:cNvCxnSpPr>
          <p:nvPr/>
        </p:nvCxnSpPr>
        <p:spPr>
          <a:xfrm flipH="1">
            <a:off x="5514744" y="3775026"/>
            <a:ext cx="11336" cy="1580173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/>
          <p:cNvCxnSpPr>
            <a:stCxn id="80" idx="2"/>
            <a:endCxn id="79" idx="0"/>
          </p:cNvCxnSpPr>
          <p:nvPr/>
        </p:nvCxnSpPr>
        <p:spPr>
          <a:xfrm>
            <a:off x="5514744" y="5715199"/>
            <a:ext cx="0" cy="429384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avec flèche 94"/>
          <p:cNvCxnSpPr>
            <a:stCxn id="44" idx="3"/>
          </p:cNvCxnSpPr>
          <p:nvPr/>
        </p:nvCxnSpPr>
        <p:spPr>
          <a:xfrm>
            <a:off x="2493439" y="4680494"/>
            <a:ext cx="2654625" cy="674705"/>
          </a:xfrm>
          <a:prstGeom prst="bentConnector3">
            <a:avLst>
              <a:gd name="adj1" fmla="val 100074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avec flèche 105"/>
          <p:cNvCxnSpPr>
            <a:stCxn id="5" idx="3"/>
            <a:endCxn id="80" idx="3"/>
          </p:cNvCxnSpPr>
          <p:nvPr/>
        </p:nvCxnSpPr>
        <p:spPr>
          <a:xfrm flipH="1">
            <a:off x="6234744" y="692618"/>
            <a:ext cx="2514912" cy="4842581"/>
          </a:xfrm>
          <a:prstGeom prst="bentConnector3">
            <a:avLst>
              <a:gd name="adj1" fmla="val -9090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avec flèche 131"/>
          <p:cNvCxnSpPr>
            <a:stCxn id="11" idx="1"/>
            <a:endCxn id="80" idx="1"/>
          </p:cNvCxnSpPr>
          <p:nvPr/>
        </p:nvCxnSpPr>
        <p:spPr>
          <a:xfrm rot="10800000" flipH="1" flipV="1">
            <a:off x="647924" y="2233557"/>
            <a:ext cx="4146820" cy="3301642"/>
          </a:xfrm>
          <a:prstGeom prst="bentConnector3">
            <a:avLst>
              <a:gd name="adj1" fmla="val -5513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187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6841656" y="476618"/>
            <a:ext cx="1908000" cy="432000"/>
          </a:xfrm>
          <a:prstGeom prst="roundRect">
            <a:avLst/>
          </a:prstGeom>
          <a:solidFill>
            <a:srgbClr val="A61B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RÉDACTION</a:t>
            </a:r>
            <a:endParaRPr lang="fr-FR" sz="1600" b="1" dirty="0" smtClean="0">
              <a:solidFill>
                <a:schemeClr val="bg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647924" y="2017533"/>
            <a:ext cx="1908000" cy="432048"/>
          </a:xfrm>
          <a:prstGeom prst="roundRect">
            <a:avLst/>
          </a:prstGeom>
          <a:solidFill>
            <a:srgbClr val="1BA6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VALIDÉE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84711" y="525319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Validation</a:t>
            </a:r>
            <a:endParaRPr lang="fr-FR" sz="1200" b="1" dirty="0"/>
          </a:p>
        </p:txBody>
      </p:sp>
      <p:cxnSp>
        <p:nvCxnSpPr>
          <p:cNvPr id="13" name="Connecteur droit avec flèche 12"/>
          <p:cNvCxnSpPr>
            <a:stCxn id="5" idx="1"/>
            <a:endCxn id="12" idx="3"/>
          </p:cNvCxnSpPr>
          <p:nvPr/>
        </p:nvCxnSpPr>
        <p:spPr>
          <a:xfrm flipH="1">
            <a:off x="2324711" y="692618"/>
            <a:ext cx="4516945" cy="12701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12" idx="2"/>
            <a:endCxn id="11" idx="0"/>
          </p:cNvCxnSpPr>
          <p:nvPr/>
        </p:nvCxnSpPr>
        <p:spPr>
          <a:xfrm flipH="1">
            <a:off x="1601924" y="885319"/>
            <a:ext cx="2787" cy="1132214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à coins arrondis 18"/>
          <p:cNvSpPr/>
          <p:nvPr/>
        </p:nvSpPr>
        <p:spPr>
          <a:xfrm>
            <a:off x="4572080" y="3343026"/>
            <a:ext cx="1908000" cy="432000"/>
          </a:xfrm>
          <a:prstGeom prst="roundRect">
            <a:avLst/>
          </a:prstGeom>
          <a:solidFill>
            <a:srgbClr val="F2610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À PAYER</a:t>
            </a:r>
            <a:endParaRPr lang="fr-FR" sz="1600" b="1" dirty="0">
              <a:solidFill>
                <a:schemeClr val="tx1"/>
              </a:solidFill>
            </a:endParaRPr>
          </a:p>
        </p:txBody>
      </p:sp>
      <p:cxnSp>
        <p:nvCxnSpPr>
          <p:cNvPr id="20" name="Connecteur droit avec flèche 19"/>
          <p:cNvCxnSpPr>
            <a:stCxn id="5" idx="2"/>
            <a:endCxn id="21" idx="0"/>
          </p:cNvCxnSpPr>
          <p:nvPr/>
        </p:nvCxnSpPr>
        <p:spPr>
          <a:xfrm>
            <a:off x="7795656" y="908618"/>
            <a:ext cx="16272" cy="2470408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057161" y="3379026"/>
            <a:ext cx="1509533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À payer</a:t>
            </a:r>
            <a:endParaRPr lang="fr-FR" sz="1200" b="1" dirty="0"/>
          </a:p>
        </p:txBody>
      </p:sp>
      <p:cxnSp>
        <p:nvCxnSpPr>
          <p:cNvPr id="22" name="Connecteur droit avec flèche 21"/>
          <p:cNvCxnSpPr>
            <a:stCxn id="21" idx="1"/>
            <a:endCxn id="19" idx="3"/>
          </p:cNvCxnSpPr>
          <p:nvPr/>
        </p:nvCxnSpPr>
        <p:spPr>
          <a:xfrm flipH="1">
            <a:off x="6480080" y="3559026"/>
            <a:ext cx="577081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737605" y="3379026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Validation</a:t>
            </a:r>
            <a:endParaRPr lang="fr-FR" sz="1200" b="1" dirty="0"/>
          </a:p>
        </p:txBody>
      </p:sp>
      <p:cxnSp>
        <p:nvCxnSpPr>
          <p:cNvPr id="26" name="Connecteur droit avec flèche 25"/>
          <p:cNvCxnSpPr>
            <a:stCxn id="19" idx="1"/>
            <a:endCxn id="25" idx="3"/>
          </p:cNvCxnSpPr>
          <p:nvPr/>
        </p:nvCxnSpPr>
        <p:spPr>
          <a:xfrm flipH="1">
            <a:off x="4177605" y="3559026"/>
            <a:ext cx="394475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25" idx="1"/>
          </p:cNvCxnSpPr>
          <p:nvPr/>
        </p:nvCxnSpPr>
        <p:spPr>
          <a:xfrm rot="10800000">
            <a:off x="2367001" y="2434566"/>
            <a:ext cx="370604" cy="1124461"/>
          </a:xfrm>
          <a:prstGeom prst="bentConnector2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806080" y="2053557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Retour Rédaction</a:t>
            </a:r>
            <a:endParaRPr lang="fr-FR" sz="1200" b="1" dirty="0"/>
          </a:p>
        </p:txBody>
      </p:sp>
      <p:cxnSp>
        <p:nvCxnSpPr>
          <p:cNvPr id="31" name="Connecteur droit avec flèche 30"/>
          <p:cNvCxnSpPr>
            <a:stCxn id="19" idx="0"/>
            <a:endCxn id="30" idx="2"/>
          </p:cNvCxnSpPr>
          <p:nvPr/>
        </p:nvCxnSpPr>
        <p:spPr>
          <a:xfrm flipV="1">
            <a:off x="5526080" y="2413557"/>
            <a:ext cx="0" cy="929469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30" idx="3"/>
          </p:cNvCxnSpPr>
          <p:nvPr/>
        </p:nvCxnSpPr>
        <p:spPr>
          <a:xfrm flipV="1">
            <a:off x="6246080" y="908618"/>
            <a:ext cx="845848" cy="1324939"/>
          </a:xfrm>
          <a:prstGeom prst="bentConnector2">
            <a:avLst/>
          </a:prstGeom>
          <a:ln w="254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à coins arrondis 43"/>
          <p:cNvSpPr/>
          <p:nvPr/>
        </p:nvSpPr>
        <p:spPr>
          <a:xfrm>
            <a:off x="585439" y="4464494"/>
            <a:ext cx="1908000" cy="432000"/>
          </a:xfrm>
          <a:prstGeom prst="roundRect">
            <a:avLst/>
          </a:prstGeom>
          <a:solidFill>
            <a:srgbClr val="4791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FACTURÉE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cxnSp>
        <p:nvCxnSpPr>
          <p:cNvPr id="45" name="Connecteur droit avec flèche 44"/>
          <p:cNvCxnSpPr/>
          <p:nvPr/>
        </p:nvCxnSpPr>
        <p:spPr>
          <a:xfrm>
            <a:off x="1520050" y="2434565"/>
            <a:ext cx="0" cy="944461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47" idx="2"/>
            <a:endCxn id="44" idx="0"/>
          </p:cNvCxnSpPr>
          <p:nvPr/>
        </p:nvCxnSpPr>
        <p:spPr>
          <a:xfrm>
            <a:off x="1539439" y="3739026"/>
            <a:ext cx="0" cy="725468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19439" y="3379026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Facturation</a:t>
            </a:r>
            <a:endParaRPr lang="fr-FR" sz="1200" b="1" dirty="0"/>
          </a:p>
        </p:txBody>
      </p:sp>
      <p:cxnSp>
        <p:nvCxnSpPr>
          <p:cNvPr id="76" name="Connecteur droit avec flèche 75"/>
          <p:cNvCxnSpPr>
            <a:stCxn id="11" idx="3"/>
            <a:endCxn id="30" idx="1"/>
          </p:cNvCxnSpPr>
          <p:nvPr/>
        </p:nvCxnSpPr>
        <p:spPr>
          <a:xfrm>
            <a:off x="2555924" y="2233557"/>
            <a:ext cx="2250156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à coins arrondis 78"/>
          <p:cNvSpPr/>
          <p:nvPr/>
        </p:nvSpPr>
        <p:spPr>
          <a:xfrm>
            <a:off x="4560744" y="6144583"/>
            <a:ext cx="1908000" cy="432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SUPPRIMÉE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794744" y="5355199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Supprimer</a:t>
            </a:r>
            <a:endParaRPr lang="fr-FR" sz="1200" b="1" dirty="0"/>
          </a:p>
        </p:txBody>
      </p:sp>
      <p:cxnSp>
        <p:nvCxnSpPr>
          <p:cNvPr id="81" name="Connecteur droit avec flèche 80"/>
          <p:cNvCxnSpPr>
            <a:stCxn id="19" idx="2"/>
            <a:endCxn id="80" idx="0"/>
          </p:cNvCxnSpPr>
          <p:nvPr/>
        </p:nvCxnSpPr>
        <p:spPr>
          <a:xfrm flipH="1">
            <a:off x="5514744" y="3775026"/>
            <a:ext cx="11336" cy="1580173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/>
          <p:cNvCxnSpPr>
            <a:stCxn id="80" idx="2"/>
            <a:endCxn id="79" idx="0"/>
          </p:cNvCxnSpPr>
          <p:nvPr/>
        </p:nvCxnSpPr>
        <p:spPr>
          <a:xfrm>
            <a:off x="5514744" y="5715199"/>
            <a:ext cx="0" cy="429384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avec flèche 94"/>
          <p:cNvCxnSpPr>
            <a:stCxn id="44" idx="3"/>
          </p:cNvCxnSpPr>
          <p:nvPr/>
        </p:nvCxnSpPr>
        <p:spPr>
          <a:xfrm>
            <a:off x="2493439" y="4680494"/>
            <a:ext cx="2654625" cy="674705"/>
          </a:xfrm>
          <a:prstGeom prst="bentConnector3">
            <a:avLst>
              <a:gd name="adj1" fmla="val 100074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avec flèche 105"/>
          <p:cNvCxnSpPr>
            <a:stCxn id="5" idx="3"/>
            <a:endCxn id="80" idx="3"/>
          </p:cNvCxnSpPr>
          <p:nvPr/>
        </p:nvCxnSpPr>
        <p:spPr>
          <a:xfrm flipH="1">
            <a:off x="6234744" y="692618"/>
            <a:ext cx="2514912" cy="4842581"/>
          </a:xfrm>
          <a:prstGeom prst="bentConnector3">
            <a:avLst>
              <a:gd name="adj1" fmla="val -9090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avec flèche 131"/>
          <p:cNvCxnSpPr>
            <a:stCxn id="11" idx="1"/>
            <a:endCxn id="80" idx="1"/>
          </p:cNvCxnSpPr>
          <p:nvPr/>
        </p:nvCxnSpPr>
        <p:spPr>
          <a:xfrm rot="10800000" flipH="1" flipV="1">
            <a:off x="647924" y="2233557"/>
            <a:ext cx="4146820" cy="3301642"/>
          </a:xfrm>
          <a:prstGeom prst="bentConnector3">
            <a:avLst>
              <a:gd name="adj1" fmla="val -5513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251520" y="1146738"/>
            <a:ext cx="8784975" cy="5522622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1" name="Groupe 40"/>
          <p:cNvGrpSpPr/>
          <p:nvPr/>
        </p:nvGrpSpPr>
        <p:grpSpPr>
          <a:xfrm>
            <a:off x="323528" y="378572"/>
            <a:ext cx="2880000" cy="5786199"/>
            <a:chOff x="6012160" y="476671"/>
            <a:chExt cx="2376264" cy="5424560"/>
          </a:xfrm>
          <a:solidFill>
            <a:schemeClr val="bg1"/>
          </a:solidFill>
        </p:grpSpPr>
        <p:sp>
          <p:nvSpPr>
            <p:cNvPr id="42" name="ZoneTexte 41"/>
            <p:cNvSpPr txBox="1"/>
            <p:nvPr/>
          </p:nvSpPr>
          <p:spPr>
            <a:xfrm>
              <a:off x="6012160" y="476671"/>
              <a:ext cx="2376264" cy="542456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RÉDACTION</a:t>
              </a:r>
              <a:endParaRPr lang="fr-FR" sz="1600" b="1" dirty="0" smtClean="0"/>
            </a:p>
            <a:p>
              <a:endParaRPr lang="fr-FR" b="1" dirty="0" smtClean="0"/>
            </a:p>
            <a:p>
              <a:r>
                <a:rPr lang="fr-FR" sz="1200" i="1" dirty="0" smtClean="0"/>
                <a:t> - Etape accessible par l’</a:t>
              </a:r>
              <a:r>
                <a:rPr lang="fr-FR" sz="1200" i="1" u="sng" dirty="0" smtClean="0"/>
                <a:t>Opérateur Légales.</a:t>
              </a:r>
            </a:p>
            <a:p>
              <a:endParaRPr lang="fr-FR" sz="1200" dirty="0" smtClean="0"/>
            </a:p>
            <a:p>
              <a:endParaRPr lang="fr-FR" sz="1200" dirty="0" smtClean="0"/>
            </a:p>
            <a:p>
              <a:r>
                <a:rPr lang="fr-FR" sz="1200" dirty="0" smtClean="0"/>
                <a:t>Calcul de la taille à facturer.</a:t>
              </a:r>
            </a:p>
            <a:p>
              <a:endParaRPr lang="fr-FR" sz="1200" dirty="0" smtClean="0"/>
            </a:p>
            <a:p>
              <a:endParaRPr lang="fr-FR" sz="1200" dirty="0" smtClean="0"/>
            </a:p>
            <a:p>
              <a:r>
                <a:rPr lang="fr-FR" sz="1200" dirty="0" smtClean="0"/>
                <a:t>Coulage de l’annonce au moment de la sauvegarde.</a:t>
              </a:r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r>
                <a:rPr lang="fr-FR" sz="1200" dirty="0" smtClean="0"/>
                <a:t>L’annonce peut être envoyée :</a:t>
              </a:r>
            </a:p>
            <a:p>
              <a:endParaRPr lang="fr-FR" sz="1200" dirty="0" smtClean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 smtClean="0"/>
                <a:t>En </a:t>
              </a:r>
              <a:r>
                <a:rPr lang="fr-FR" sz="1200" b="1" dirty="0" smtClean="0"/>
                <a:t>À PAYER </a:t>
              </a:r>
              <a:r>
                <a:rPr lang="fr-FR" sz="1200" dirty="0" smtClean="0"/>
                <a:t>si ‘annonce nécessite d’être mise en attente de paiement </a:t>
              </a:r>
              <a:r>
                <a:rPr lang="fr-FR" sz="1200" i="1" dirty="0" smtClean="0"/>
                <a:t>par l’</a:t>
              </a:r>
              <a:r>
                <a:rPr lang="fr-FR" sz="1200" i="1" u="sng" dirty="0" smtClean="0"/>
                <a:t>Opérateur Légales</a:t>
              </a:r>
              <a:r>
                <a:rPr lang="fr-FR" sz="1200" i="1" dirty="0" smtClean="0"/>
                <a:t> </a:t>
              </a:r>
              <a:r>
                <a:rPr lang="fr-FR" sz="1200" dirty="0" smtClean="0"/>
                <a:t>avant envoi en VALID</a:t>
              </a:r>
              <a:r>
                <a:rPr lang="en-US" sz="1200" dirty="0" smtClean="0"/>
                <a:t>ÉE.</a:t>
              </a:r>
              <a:endParaRPr lang="fr-FR" sz="1200" dirty="0" smtClean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200" dirty="0" smtClean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 smtClean="0"/>
                <a:t>En </a:t>
              </a:r>
              <a:r>
                <a:rPr lang="fr-FR" sz="1200" b="1" dirty="0" smtClean="0"/>
                <a:t>VALIDÉE </a:t>
              </a:r>
              <a:r>
                <a:rPr lang="fr-FR" sz="1200" dirty="0" smtClean="0"/>
                <a:t>si l’annonce est terminée.</a:t>
              </a:r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 smtClean="0"/>
            </a:p>
            <a:p>
              <a:endParaRPr lang="fr-FR" sz="1200" dirty="0" smtClean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/>
            </a:p>
          </p:txBody>
        </p:sp>
        <p:cxnSp>
          <p:nvCxnSpPr>
            <p:cNvPr id="43" name="Connecteur droit 42"/>
            <p:cNvCxnSpPr/>
            <p:nvPr/>
          </p:nvCxnSpPr>
          <p:spPr>
            <a:xfrm>
              <a:off x="6012160" y="476671"/>
              <a:ext cx="0" cy="540000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11713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6841656" y="476618"/>
            <a:ext cx="1908000" cy="432000"/>
          </a:xfrm>
          <a:prstGeom prst="roundRect">
            <a:avLst/>
          </a:prstGeom>
          <a:solidFill>
            <a:srgbClr val="A61B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RÉDACTION</a:t>
            </a:r>
            <a:endParaRPr lang="fr-FR" sz="1600" b="1" dirty="0" smtClean="0">
              <a:solidFill>
                <a:schemeClr val="bg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647924" y="2017533"/>
            <a:ext cx="1908000" cy="432048"/>
          </a:xfrm>
          <a:prstGeom prst="roundRect">
            <a:avLst/>
          </a:prstGeom>
          <a:solidFill>
            <a:srgbClr val="1BA6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VALIDÉE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84711" y="525319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Validation</a:t>
            </a:r>
            <a:endParaRPr lang="fr-FR" sz="1200" b="1" dirty="0"/>
          </a:p>
        </p:txBody>
      </p:sp>
      <p:cxnSp>
        <p:nvCxnSpPr>
          <p:cNvPr id="13" name="Connecteur droit avec flèche 12"/>
          <p:cNvCxnSpPr>
            <a:stCxn id="5" idx="1"/>
            <a:endCxn id="12" idx="3"/>
          </p:cNvCxnSpPr>
          <p:nvPr/>
        </p:nvCxnSpPr>
        <p:spPr>
          <a:xfrm flipH="1">
            <a:off x="2324711" y="692618"/>
            <a:ext cx="4516945" cy="12701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12" idx="2"/>
            <a:endCxn id="11" idx="0"/>
          </p:cNvCxnSpPr>
          <p:nvPr/>
        </p:nvCxnSpPr>
        <p:spPr>
          <a:xfrm flipH="1">
            <a:off x="1601924" y="885319"/>
            <a:ext cx="2787" cy="1132214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à coins arrondis 18"/>
          <p:cNvSpPr/>
          <p:nvPr/>
        </p:nvSpPr>
        <p:spPr>
          <a:xfrm>
            <a:off x="4572080" y="3343026"/>
            <a:ext cx="1908000" cy="432000"/>
          </a:xfrm>
          <a:prstGeom prst="roundRect">
            <a:avLst/>
          </a:prstGeom>
          <a:solidFill>
            <a:srgbClr val="F2610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À PAYER</a:t>
            </a:r>
            <a:endParaRPr lang="fr-FR" sz="1600" b="1" dirty="0">
              <a:solidFill>
                <a:schemeClr val="tx1"/>
              </a:solidFill>
            </a:endParaRPr>
          </a:p>
        </p:txBody>
      </p:sp>
      <p:cxnSp>
        <p:nvCxnSpPr>
          <p:cNvPr id="20" name="Connecteur droit avec flèche 19"/>
          <p:cNvCxnSpPr>
            <a:stCxn id="5" idx="2"/>
            <a:endCxn id="21" idx="0"/>
          </p:cNvCxnSpPr>
          <p:nvPr/>
        </p:nvCxnSpPr>
        <p:spPr>
          <a:xfrm>
            <a:off x="7795656" y="908618"/>
            <a:ext cx="16272" cy="2470408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057161" y="3379026"/>
            <a:ext cx="1509533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À payer</a:t>
            </a:r>
            <a:endParaRPr lang="fr-FR" sz="1200" b="1" dirty="0"/>
          </a:p>
        </p:txBody>
      </p:sp>
      <p:cxnSp>
        <p:nvCxnSpPr>
          <p:cNvPr id="22" name="Connecteur droit avec flèche 21"/>
          <p:cNvCxnSpPr>
            <a:stCxn id="21" idx="1"/>
            <a:endCxn id="19" idx="3"/>
          </p:cNvCxnSpPr>
          <p:nvPr/>
        </p:nvCxnSpPr>
        <p:spPr>
          <a:xfrm flipH="1">
            <a:off x="6480080" y="3559026"/>
            <a:ext cx="577081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737605" y="3379026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Validation</a:t>
            </a:r>
            <a:endParaRPr lang="fr-FR" sz="1200" b="1" dirty="0"/>
          </a:p>
        </p:txBody>
      </p:sp>
      <p:cxnSp>
        <p:nvCxnSpPr>
          <p:cNvPr id="26" name="Connecteur droit avec flèche 25"/>
          <p:cNvCxnSpPr>
            <a:stCxn id="19" idx="1"/>
            <a:endCxn id="25" idx="3"/>
          </p:cNvCxnSpPr>
          <p:nvPr/>
        </p:nvCxnSpPr>
        <p:spPr>
          <a:xfrm flipH="1">
            <a:off x="4177605" y="3559026"/>
            <a:ext cx="394475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25" idx="1"/>
          </p:cNvCxnSpPr>
          <p:nvPr/>
        </p:nvCxnSpPr>
        <p:spPr>
          <a:xfrm rot="10800000">
            <a:off x="2367001" y="2434566"/>
            <a:ext cx="370604" cy="1124461"/>
          </a:xfrm>
          <a:prstGeom prst="bentConnector2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806080" y="2053557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Retour Rédaction</a:t>
            </a:r>
            <a:endParaRPr lang="fr-FR" sz="1200" b="1" dirty="0"/>
          </a:p>
        </p:txBody>
      </p:sp>
      <p:cxnSp>
        <p:nvCxnSpPr>
          <p:cNvPr id="31" name="Connecteur droit avec flèche 30"/>
          <p:cNvCxnSpPr>
            <a:stCxn id="19" idx="0"/>
            <a:endCxn id="30" idx="2"/>
          </p:cNvCxnSpPr>
          <p:nvPr/>
        </p:nvCxnSpPr>
        <p:spPr>
          <a:xfrm flipV="1">
            <a:off x="5526080" y="2413557"/>
            <a:ext cx="0" cy="929469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30" idx="3"/>
          </p:cNvCxnSpPr>
          <p:nvPr/>
        </p:nvCxnSpPr>
        <p:spPr>
          <a:xfrm flipV="1">
            <a:off x="6246080" y="908618"/>
            <a:ext cx="845848" cy="1324939"/>
          </a:xfrm>
          <a:prstGeom prst="bentConnector2">
            <a:avLst/>
          </a:prstGeom>
          <a:ln w="254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à coins arrondis 43"/>
          <p:cNvSpPr/>
          <p:nvPr/>
        </p:nvSpPr>
        <p:spPr>
          <a:xfrm>
            <a:off x="585439" y="4464494"/>
            <a:ext cx="1908000" cy="432000"/>
          </a:xfrm>
          <a:prstGeom prst="roundRect">
            <a:avLst/>
          </a:prstGeom>
          <a:solidFill>
            <a:srgbClr val="4791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FACTURÉE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cxnSp>
        <p:nvCxnSpPr>
          <p:cNvPr id="45" name="Connecteur droit avec flèche 44"/>
          <p:cNvCxnSpPr/>
          <p:nvPr/>
        </p:nvCxnSpPr>
        <p:spPr>
          <a:xfrm>
            <a:off x="1520050" y="2434565"/>
            <a:ext cx="0" cy="944461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47" idx="2"/>
            <a:endCxn id="44" idx="0"/>
          </p:cNvCxnSpPr>
          <p:nvPr/>
        </p:nvCxnSpPr>
        <p:spPr>
          <a:xfrm>
            <a:off x="1539439" y="3739026"/>
            <a:ext cx="0" cy="725468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19439" y="3379026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Facturation</a:t>
            </a:r>
            <a:endParaRPr lang="fr-FR" sz="1200" b="1" dirty="0"/>
          </a:p>
        </p:txBody>
      </p:sp>
      <p:cxnSp>
        <p:nvCxnSpPr>
          <p:cNvPr id="76" name="Connecteur droit avec flèche 75"/>
          <p:cNvCxnSpPr>
            <a:stCxn id="11" idx="3"/>
            <a:endCxn id="30" idx="1"/>
          </p:cNvCxnSpPr>
          <p:nvPr/>
        </p:nvCxnSpPr>
        <p:spPr>
          <a:xfrm>
            <a:off x="2555924" y="2233557"/>
            <a:ext cx="2250156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à coins arrondis 78"/>
          <p:cNvSpPr/>
          <p:nvPr/>
        </p:nvSpPr>
        <p:spPr>
          <a:xfrm>
            <a:off x="4560744" y="6144583"/>
            <a:ext cx="1908000" cy="432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SUPPRIMÉE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794744" y="5355199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Supprimer</a:t>
            </a:r>
            <a:endParaRPr lang="fr-FR" sz="1200" b="1" dirty="0"/>
          </a:p>
        </p:txBody>
      </p:sp>
      <p:cxnSp>
        <p:nvCxnSpPr>
          <p:cNvPr id="81" name="Connecteur droit avec flèche 80"/>
          <p:cNvCxnSpPr>
            <a:stCxn id="19" idx="2"/>
            <a:endCxn id="80" idx="0"/>
          </p:cNvCxnSpPr>
          <p:nvPr/>
        </p:nvCxnSpPr>
        <p:spPr>
          <a:xfrm flipH="1">
            <a:off x="5514744" y="3775026"/>
            <a:ext cx="11336" cy="1580173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/>
          <p:cNvCxnSpPr>
            <a:stCxn id="80" idx="2"/>
            <a:endCxn id="79" idx="0"/>
          </p:cNvCxnSpPr>
          <p:nvPr/>
        </p:nvCxnSpPr>
        <p:spPr>
          <a:xfrm>
            <a:off x="5514744" y="5715199"/>
            <a:ext cx="0" cy="429384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avec flèche 94"/>
          <p:cNvCxnSpPr>
            <a:stCxn id="44" idx="3"/>
          </p:cNvCxnSpPr>
          <p:nvPr/>
        </p:nvCxnSpPr>
        <p:spPr>
          <a:xfrm>
            <a:off x="2493439" y="4680494"/>
            <a:ext cx="2654625" cy="674705"/>
          </a:xfrm>
          <a:prstGeom prst="bentConnector3">
            <a:avLst>
              <a:gd name="adj1" fmla="val 100074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avec flèche 105"/>
          <p:cNvCxnSpPr>
            <a:stCxn id="5" idx="3"/>
            <a:endCxn id="80" idx="3"/>
          </p:cNvCxnSpPr>
          <p:nvPr/>
        </p:nvCxnSpPr>
        <p:spPr>
          <a:xfrm flipH="1">
            <a:off x="6234744" y="692618"/>
            <a:ext cx="2514912" cy="4842581"/>
          </a:xfrm>
          <a:prstGeom prst="bentConnector3">
            <a:avLst>
              <a:gd name="adj1" fmla="val -9090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avec flèche 131"/>
          <p:cNvCxnSpPr>
            <a:stCxn id="11" idx="1"/>
            <a:endCxn id="80" idx="1"/>
          </p:cNvCxnSpPr>
          <p:nvPr/>
        </p:nvCxnSpPr>
        <p:spPr>
          <a:xfrm rot="10800000" flipH="1" flipV="1">
            <a:off x="647924" y="2233557"/>
            <a:ext cx="4146820" cy="3301642"/>
          </a:xfrm>
          <a:prstGeom prst="bentConnector3">
            <a:avLst>
              <a:gd name="adj1" fmla="val -5513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251520" y="2708920"/>
            <a:ext cx="8784975" cy="396044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2987824" y="332656"/>
            <a:ext cx="6048672" cy="2376264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1" name="Groupe 40"/>
          <p:cNvGrpSpPr/>
          <p:nvPr/>
        </p:nvGrpSpPr>
        <p:grpSpPr>
          <a:xfrm>
            <a:off x="6158787" y="332656"/>
            <a:ext cx="2880000" cy="5786199"/>
            <a:chOff x="6012160" y="476671"/>
            <a:chExt cx="2376264" cy="5424561"/>
          </a:xfrm>
          <a:solidFill>
            <a:schemeClr val="bg1"/>
          </a:solidFill>
        </p:grpSpPr>
        <p:sp>
          <p:nvSpPr>
            <p:cNvPr id="42" name="ZoneTexte 41"/>
            <p:cNvSpPr txBox="1"/>
            <p:nvPr/>
          </p:nvSpPr>
          <p:spPr>
            <a:xfrm>
              <a:off x="6012160" y="476671"/>
              <a:ext cx="2376264" cy="542456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VALIDÉE</a:t>
              </a:r>
              <a:endParaRPr lang="fr-FR" sz="1600" b="1" dirty="0" smtClean="0"/>
            </a:p>
            <a:p>
              <a:endParaRPr lang="fr-FR" b="1" dirty="0" smtClean="0"/>
            </a:p>
            <a:p>
              <a:r>
                <a:rPr lang="fr-FR" sz="1200" i="1" dirty="0" smtClean="0"/>
                <a:t> - Etape accessible par l’</a:t>
              </a:r>
              <a:r>
                <a:rPr lang="fr-FR" sz="1200" i="1" u="sng" dirty="0" smtClean="0"/>
                <a:t>Opérateur Légales</a:t>
              </a:r>
            </a:p>
            <a:p>
              <a:endParaRPr lang="fr-FR" sz="1200" dirty="0" smtClean="0"/>
            </a:p>
            <a:p>
              <a:endParaRPr lang="fr-FR" sz="1200" dirty="0" smtClean="0"/>
            </a:p>
            <a:p>
              <a:endParaRPr lang="fr-FR" sz="1200" dirty="0"/>
            </a:p>
            <a:p>
              <a:r>
                <a:rPr lang="fr-FR" sz="1200" dirty="0" smtClean="0"/>
                <a:t>Calcul de la taille à facturer (si nécessaire).</a:t>
              </a:r>
            </a:p>
            <a:p>
              <a:endParaRPr lang="fr-FR" sz="1200" dirty="0" smtClean="0"/>
            </a:p>
            <a:p>
              <a:endParaRPr lang="fr-FR" sz="1200" dirty="0"/>
            </a:p>
            <a:p>
              <a:r>
                <a:rPr lang="fr-FR" sz="1200" dirty="0" smtClean="0"/>
                <a:t>L’annonce peut être reprise si une anomalie est détectée. Dans ce cas, elle retournera dans son état précédent (</a:t>
              </a:r>
              <a:r>
                <a:rPr lang="fr-FR" sz="1200" b="1" dirty="0" smtClean="0"/>
                <a:t>RÉDACTION</a:t>
              </a:r>
              <a:r>
                <a:rPr lang="fr-FR" sz="1200" dirty="0" smtClean="0"/>
                <a:t>).</a:t>
              </a:r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</p:txBody>
        </p:sp>
        <p:cxnSp>
          <p:nvCxnSpPr>
            <p:cNvPr id="43" name="Connecteur droit 42"/>
            <p:cNvCxnSpPr/>
            <p:nvPr/>
          </p:nvCxnSpPr>
          <p:spPr>
            <a:xfrm>
              <a:off x="6012160" y="476671"/>
              <a:ext cx="0" cy="540000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/>
          <p:cNvSpPr/>
          <p:nvPr/>
        </p:nvSpPr>
        <p:spPr>
          <a:xfrm>
            <a:off x="467544" y="345905"/>
            <a:ext cx="2520280" cy="120221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3147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6841656" y="476618"/>
            <a:ext cx="1908000" cy="432000"/>
          </a:xfrm>
          <a:prstGeom prst="roundRect">
            <a:avLst/>
          </a:prstGeom>
          <a:solidFill>
            <a:srgbClr val="A61B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RÉDACTION</a:t>
            </a:r>
            <a:endParaRPr lang="fr-FR" sz="1600" b="1" dirty="0" smtClean="0">
              <a:solidFill>
                <a:schemeClr val="bg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647924" y="2017533"/>
            <a:ext cx="1908000" cy="432048"/>
          </a:xfrm>
          <a:prstGeom prst="roundRect">
            <a:avLst/>
          </a:prstGeom>
          <a:solidFill>
            <a:srgbClr val="1BA6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VALIDÉE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84711" y="525319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Validation</a:t>
            </a:r>
            <a:endParaRPr lang="fr-FR" sz="1200" b="1" dirty="0"/>
          </a:p>
        </p:txBody>
      </p:sp>
      <p:cxnSp>
        <p:nvCxnSpPr>
          <p:cNvPr id="13" name="Connecteur droit avec flèche 12"/>
          <p:cNvCxnSpPr>
            <a:stCxn id="5" idx="1"/>
            <a:endCxn id="12" idx="3"/>
          </p:cNvCxnSpPr>
          <p:nvPr/>
        </p:nvCxnSpPr>
        <p:spPr>
          <a:xfrm flipH="1">
            <a:off x="2324711" y="692618"/>
            <a:ext cx="4516945" cy="12701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12" idx="2"/>
            <a:endCxn id="11" idx="0"/>
          </p:cNvCxnSpPr>
          <p:nvPr/>
        </p:nvCxnSpPr>
        <p:spPr>
          <a:xfrm flipH="1">
            <a:off x="1601924" y="885319"/>
            <a:ext cx="2787" cy="1132214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à coins arrondis 18"/>
          <p:cNvSpPr/>
          <p:nvPr/>
        </p:nvSpPr>
        <p:spPr>
          <a:xfrm>
            <a:off x="4572080" y="3343026"/>
            <a:ext cx="1908000" cy="432000"/>
          </a:xfrm>
          <a:prstGeom prst="roundRect">
            <a:avLst/>
          </a:prstGeom>
          <a:solidFill>
            <a:srgbClr val="F2610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À PAYER</a:t>
            </a:r>
            <a:endParaRPr lang="fr-FR" sz="1600" b="1" dirty="0">
              <a:solidFill>
                <a:schemeClr val="tx1"/>
              </a:solidFill>
            </a:endParaRPr>
          </a:p>
        </p:txBody>
      </p:sp>
      <p:cxnSp>
        <p:nvCxnSpPr>
          <p:cNvPr id="20" name="Connecteur droit avec flèche 19"/>
          <p:cNvCxnSpPr>
            <a:stCxn id="5" idx="2"/>
            <a:endCxn id="21" idx="0"/>
          </p:cNvCxnSpPr>
          <p:nvPr/>
        </p:nvCxnSpPr>
        <p:spPr>
          <a:xfrm>
            <a:off x="7795656" y="908618"/>
            <a:ext cx="16272" cy="2470408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057161" y="3379026"/>
            <a:ext cx="1509533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À payer</a:t>
            </a:r>
            <a:endParaRPr lang="fr-FR" sz="1200" b="1" dirty="0"/>
          </a:p>
        </p:txBody>
      </p:sp>
      <p:cxnSp>
        <p:nvCxnSpPr>
          <p:cNvPr id="22" name="Connecteur droit avec flèche 21"/>
          <p:cNvCxnSpPr>
            <a:stCxn id="21" idx="1"/>
            <a:endCxn id="19" idx="3"/>
          </p:cNvCxnSpPr>
          <p:nvPr/>
        </p:nvCxnSpPr>
        <p:spPr>
          <a:xfrm flipH="1">
            <a:off x="6480080" y="3559026"/>
            <a:ext cx="577081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737605" y="3379026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Validation</a:t>
            </a:r>
            <a:endParaRPr lang="fr-FR" sz="1200" b="1" dirty="0"/>
          </a:p>
        </p:txBody>
      </p:sp>
      <p:cxnSp>
        <p:nvCxnSpPr>
          <p:cNvPr id="26" name="Connecteur droit avec flèche 25"/>
          <p:cNvCxnSpPr>
            <a:stCxn id="19" idx="1"/>
            <a:endCxn id="25" idx="3"/>
          </p:cNvCxnSpPr>
          <p:nvPr/>
        </p:nvCxnSpPr>
        <p:spPr>
          <a:xfrm flipH="1">
            <a:off x="4177605" y="3559026"/>
            <a:ext cx="394475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25" idx="1"/>
          </p:cNvCxnSpPr>
          <p:nvPr/>
        </p:nvCxnSpPr>
        <p:spPr>
          <a:xfrm rot="10800000">
            <a:off x="2367001" y="2434566"/>
            <a:ext cx="370604" cy="1124461"/>
          </a:xfrm>
          <a:prstGeom prst="bentConnector2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806080" y="2053557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Retour Rédaction</a:t>
            </a:r>
            <a:endParaRPr lang="fr-FR" sz="1200" b="1" dirty="0"/>
          </a:p>
        </p:txBody>
      </p:sp>
      <p:cxnSp>
        <p:nvCxnSpPr>
          <p:cNvPr id="31" name="Connecteur droit avec flèche 30"/>
          <p:cNvCxnSpPr>
            <a:stCxn id="19" idx="0"/>
            <a:endCxn id="30" idx="2"/>
          </p:cNvCxnSpPr>
          <p:nvPr/>
        </p:nvCxnSpPr>
        <p:spPr>
          <a:xfrm flipV="1">
            <a:off x="5526080" y="2413557"/>
            <a:ext cx="0" cy="929469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30" idx="3"/>
          </p:cNvCxnSpPr>
          <p:nvPr/>
        </p:nvCxnSpPr>
        <p:spPr>
          <a:xfrm flipV="1">
            <a:off x="6246080" y="908618"/>
            <a:ext cx="845848" cy="1324939"/>
          </a:xfrm>
          <a:prstGeom prst="bentConnector2">
            <a:avLst/>
          </a:prstGeom>
          <a:ln w="254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à coins arrondis 43"/>
          <p:cNvSpPr/>
          <p:nvPr/>
        </p:nvSpPr>
        <p:spPr>
          <a:xfrm>
            <a:off x="585439" y="4464494"/>
            <a:ext cx="1908000" cy="432000"/>
          </a:xfrm>
          <a:prstGeom prst="roundRect">
            <a:avLst/>
          </a:prstGeom>
          <a:solidFill>
            <a:srgbClr val="4791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FACTURÉE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cxnSp>
        <p:nvCxnSpPr>
          <p:cNvPr id="45" name="Connecteur droit avec flèche 44"/>
          <p:cNvCxnSpPr/>
          <p:nvPr/>
        </p:nvCxnSpPr>
        <p:spPr>
          <a:xfrm>
            <a:off x="1520050" y="2434565"/>
            <a:ext cx="0" cy="944461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47" idx="2"/>
            <a:endCxn id="44" idx="0"/>
          </p:cNvCxnSpPr>
          <p:nvPr/>
        </p:nvCxnSpPr>
        <p:spPr>
          <a:xfrm>
            <a:off x="1539439" y="3739026"/>
            <a:ext cx="0" cy="725468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19439" y="3379026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Facturation</a:t>
            </a:r>
            <a:endParaRPr lang="fr-FR" sz="1200" b="1" dirty="0"/>
          </a:p>
        </p:txBody>
      </p:sp>
      <p:cxnSp>
        <p:nvCxnSpPr>
          <p:cNvPr id="76" name="Connecteur droit avec flèche 75"/>
          <p:cNvCxnSpPr>
            <a:stCxn id="11" idx="3"/>
            <a:endCxn id="30" idx="1"/>
          </p:cNvCxnSpPr>
          <p:nvPr/>
        </p:nvCxnSpPr>
        <p:spPr>
          <a:xfrm>
            <a:off x="2555924" y="2233557"/>
            <a:ext cx="2250156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à coins arrondis 78"/>
          <p:cNvSpPr/>
          <p:nvPr/>
        </p:nvSpPr>
        <p:spPr>
          <a:xfrm>
            <a:off x="4560744" y="6144583"/>
            <a:ext cx="1908000" cy="432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SUPPRIMÉE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794744" y="5355199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Supprimer</a:t>
            </a:r>
            <a:endParaRPr lang="fr-FR" sz="1200" b="1" dirty="0"/>
          </a:p>
        </p:txBody>
      </p:sp>
      <p:cxnSp>
        <p:nvCxnSpPr>
          <p:cNvPr id="81" name="Connecteur droit avec flèche 80"/>
          <p:cNvCxnSpPr>
            <a:stCxn id="19" idx="2"/>
            <a:endCxn id="80" idx="0"/>
          </p:cNvCxnSpPr>
          <p:nvPr/>
        </p:nvCxnSpPr>
        <p:spPr>
          <a:xfrm flipH="1">
            <a:off x="5514744" y="3775026"/>
            <a:ext cx="11336" cy="1580173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/>
          <p:cNvCxnSpPr>
            <a:stCxn id="80" idx="2"/>
            <a:endCxn id="79" idx="0"/>
          </p:cNvCxnSpPr>
          <p:nvPr/>
        </p:nvCxnSpPr>
        <p:spPr>
          <a:xfrm>
            <a:off x="5514744" y="5715199"/>
            <a:ext cx="0" cy="429384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avec flèche 94"/>
          <p:cNvCxnSpPr>
            <a:stCxn id="44" idx="3"/>
          </p:cNvCxnSpPr>
          <p:nvPr/>
        </p:nvCxnSpPr>
        <p:spPr>
          <a:xfrm>
            <a:off x="2493439" y="4680494"/>
            <a:ext cx="2654625" cy="674705"/>
          </a:xfrm>
          <a:prstGeom prst="bentConnector3">
            <a:avLst>
              <a:gd name="adj1" fmla="val 100074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avec flèche 105"/>
          <p:cNvCxnSpPr>
            <a:stCxn id="5" idx="3"/>
            <a:endCxn id="80" idx="3"/>
          </p:cNvCxnSpPr>
          <p:nvPr/>
        </p:nvCxnSpPr>
        <p:spPr>
          <a:xfrm flipH="1">
            <a:off x="6234744" y="692618"/>
            <a:ext cx="2514912" cy="4842581"/>
          </a:xfrm>
          <a:prstGeom prst="bentConnector3">
            <a:avLst>
              <a:gd name="adj1" fmla="val -9090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avec flèche 131"/>
          <p:cNvCxnSpPr>
            <a:stCxn id="11" idx="1"/>
            <a:endCxn id="80" idx="1"/>
          </p:cNvCxnSpPr>
          <p:nvPr/>
        </p:nvCxnSpPr>
        <p:spPr>
          <a:xfrm rot="10800000" flipH="1" flipV="1">
            <a:off x="647924" y="2233557"/>
            <a:ext cx="4146820" cy="3301642"/>
          </a:xfrm>
          <a:prstGeom prst="bentConnector3">
            <a:avLst>
              <a:gd name="adj1" fmla="val -5513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251520" y="4101760"/>
            <a:ext cx="8784975" cy="25676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281194" y="429197"/>
            <a:ext cx="8784975" cy="25676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1763528" y="3043967"/>
            <a:ext cx="2615912" cy="120221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1" name="Groupe 40"/>
          <p:cNvGrpSpPr/>
          <p:nvPr/>
        </p:nvGrpSpPr>
        <p:grpSpPr>
          <a:xfrm>
            <a:off x="323528" y="378572"/>
            <a:ext cx="2880000" cy="6463308"/>
            <a:chOff x="6012160" y="476671"/>
            <a:chExt cx="2376264" cy="6059352"/>
          </a:xfrm>
          <a:solidFill>
            <a:schemeClr val="bg1"/>
          </a:solidFill>
        </p:grpSpPr>
        <p:sp>
          <p:nvSpPr>
            <p:cNvPr id="42" name="ZoneTexte 41"/>
            <p:cNvSpPr txBox="1"/>
            <p:nvPr/>
          </p:nvSpPr>
          <p:spPr>
            <a:xfrm>
              <a:off x="6012160" y="476671"/>
              <a:ext cx="2376264" cy="605935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À PAYER</a:t>
              </a:r>
              <a:endParaRPr lang="fr-FR" sz="1600" b="1" dirty="0" smtClean="0"/>
            </a:p>
            <a:p>
              <a:endParaRPr lang="fr-FR" b="1" dirty="0" smtClean="0"/>
            </a:p>
            <a:p>
              <a:r>
                <a:rPr lang="fr-FR" sz="1200" i="1" dirty="0" smtClean="0"/>
                <a:t> - Etape accessible par l’</a:t>
              </a:r>
              <a:r>
                <a:rPr lang="fr-FR" sz="1200" i="1" u="sng" dirty="0" smtClean="0"/>
                <a:t>Opérateur Légales</a:t>
              </a:r>
            </a:p>
            <a:p>
              <a:endParaRPr lang="fr-FR" sz="1200" dirty="0" smtClean="0"/>
            </a:p>
            <a:p>
              <a:endParaRPr lang="fr-FR" sz="1200" dirty="0" smtClean="0"/>
            </a:p>
            <a:p>
              <a:endParaRPr lang="fr-FR" sz="1200" dirty="0"/>
            </a:p>
            <a:p>
              <a:r>
                <a:rPr lang="fr-FR" sz="1200" dirty="0" smtClean="0"/>
                <a:t>Calcul de la taille à facturer (si nécessaire).</a:t>
              </a:r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r>
                <a:rPr lang="fr-FR" sz="1200" dirty="0" smtClean="0"/>
                <a:t>L’annonce peut être reprise si une anomalie est détectée. Dans ce cas, elle retournera dans son état précédant (</a:t>
              </a:r>
              <a:r>
                <a:rPr lang="fr-FR" sz="1200" b="1" dirty="0" smtClean="0"/>
                <a:t>RÉDACTION</a:t>
              </a:r>
              <a:r>
                <a:rPr lang="fr-FR" sz="1200" dirty="0" smtClean="0"/>
                <a:t>).</a:t>
              </a:r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</p:txBody>
        </p:sp>
        <p:cxnSp>
          <p:nvCxnSpPr>
            <p:cNvPr id="43" name="Connecteur droit 42"/>
            <p:cNvCxnSpPr/>
            <p:nvPr/>
          </p:nvCxnSpPr>
          <p:spPr>
            <a:xfrm>
              <a:off x="6012160" y="476671"/>
              <a:ext cx="0" cy="540000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/>
          <p:cNvSpPr/>
          <p:nvPr/>
        </p:nvSpPr>
        <p:spPr>
          <a:xfrm>
            <a:off x="6516216" y="2913939"/>
            <a:ext cx="2579776" cy="120221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144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6841656" y="476618"/>
            <a:ext cx="1908000" cy="432000"/>
          </a:xfrm>
          <a:prstGeom prst="roundRect">
            <a:avLst/>
          </a:prstGeom>
          <a:solidFill>
            <a:srgbClr val="A61B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RÉDACTION</a:t>
            </a:r>
            <a:endParaRPr lang="fr-FR" sz="1600" b="1" dirty="0" smtClean="0">
              <a:solidFill>
                <a:schemeClr val="bg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647924" y="2017533"/>
            <a:ext cx="1908000" cy="432048"/>
          </a:xfrm>
          <a:prstGeom prst="roundRect">
            <a:avLst/>
          </a:prstGeom>
          <a:solidFill>
            <a:srgbClr val="1BA6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VALIDÉE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84711" y="525319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Validation</a:t>
            </a:r>
            <a:endParaRPr lang="fr-FR" sz="1200" b="1" dirty="0"/>
          </a:p>
        </p:txBody>
      </p:sp>
      <p:cxnSp>
        <p:nvCxnSpPr>
          <p:cNvPr id="13" name="Connecteur droit avec flèche 12"/>
          <p:cNvCxnSpPr>
            <a:stCxn id="5" idx="1"/>
            <a:endCxn id="12" idx="3"/>
          </p:cNvCxnSpPr>
          <p:nvPr/>
        </p:nvCxnSpPr>
        <p:spPr>
          <a:xfrm flipH="1">
            <a:off x="2324711" y="692618"/>
            <a:ext cx="4516945" cy="12701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12" idx="2"/>
            <a:endCxn id="11" idx="0"/>
          </p:cNvCxnSpPr>
          <p:nvPr/>
        </p:nvCxnSpPr>
        <p:spPr>
          <a:xfrm flipH="1">
            <a:off x="1601924" y="885319"/>
            <a:ext cx="2787" cy="1132214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à coins arrondis 18"/>
          <p:cNvSpPr/>
          <p:nvPr/>
        </p:nvSpPr>
        <p:spPr>
          <a:xfrm>
            <a:off x="4572080" y="3343026"/>
            <a:ext cx="1908000" cy="432000"/>
          </a:xfrm>
          <a:prstGeom prst="roundRect">
            <a:avLst/>
          </a:prstGeom>
          <a:solidFill>
            <a:srgbClr val="F2610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À PAYER</a:t>
            </a:r>
            <a:endParaRPr lang="fr-FR" sz="1600" b="1" dirty="0">
              <a:solidFill>
                <a:schemeClr val="tx1"/>
              </a:solidFill>
            </a:endParaRPr>
          </a:p>
        </p:txBody>
      </p:sp>
      <p:cxnSp>
        <p:nvCxnSpPr>
          <p:cNvPr id="20" name="Connecteur droit avec flèche 19"/>
          <p:cNvCxnSpPr>
            <a:stCxn id="5" idx="2"/>
            <a:endCxn id="21" idx="0"/>
          </p:cNvCxnSpPr>
          <p:nvPr/>
        </p:nvCxnSpPr>
        <p:spPr>
          <a:xfrm>
            <a:off x="7795656" y="908618"/>
            <a:ext cx="16272" cy="2470408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057161" y="3379026"/>
            <a:ext cx="1509533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À payer</a:t>
            </a:r>
            <a:endParaRPr lang="fr-FR" sz="1200" b="1" dirty="0"/>
          </a:p>
        </p:txBody>
      </p:sp>
      <p:cxnSp>
        <p:nvCxnSpPr>
          <p:cNvPr id="22" name="Connecteur droit avec flèche 21"/>
          <p:cNvCxnSpPr>
            <a:stCxn id="21" idx="1"/>
            <a:endCxn id="19" idx="3"/>
          </p:cNvCxnSpPr>
          <p:nvPr/>
        </p:nvCxnSpPr>
        <p:spPr>
          <a:xfrm flipH="1">
            <a:off x="6480080" y="3559026"/>
            <a:ext cx="577081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737605" y="3379026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Validation</a:t>
            </a:r>
            <a:endParaRPr lang="fr-FR" sz="1200" b="1" dirty="0"/>
          </a:p>
        </p:txBody>
      </p:sp>
      <p:cxnSp>
        <p:nvCxnSpPr>
          <p:cNvPr id="26" name="Connecteur droit avec flèche 25"/>
          <p:cNvCxnSpPr>
            <a:stCxn id="19" idx="1"/>
            <a:endCxn id="25" idx="3"/>
          </p:cNvCxnSpPr>
          <p:nvPr/>
        </p:nvCxnSpPr>
        <p:spPr>
          <a:xfrm flipH="1">
            <a:off x="4177605" y="3559026"/>
            <a:ext cx="394475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25" idx="1"/>
          </p:cNvCxnSpPr>
          <p:nvPr/>
        </p:nvCxnSpPr>
        <p:spPr>
          <a:xfrm rot="10800000">
            <a:off x="2367001" y="2434566"/>
            <a:ext cx="370604" cy="1124461"/>
          </a:xfrm>
          <a:prstGeom prst="bentConnector2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806080" y="2053557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Retour Rédaction</a:t>
            </a:r>
            <a:endParaRPr lang="fr-FR" sz="1200" b="1" dirty="0"/>
          </a:p>
        </p:txBody>
      </p:sp>
      <p:cxnSp>
        <p:nvCxnSpPr>
          <p:cNvPr id="31" name="Connecteur droit avec flèche 30"/>
          <p:cNvCxnSpPr>
            <a:stCxn id="19" idx="0"/>
            <a:endCxn id="30" idx="2"/>
          </p:cNvCxnSpPr>
          <p:nvPr/>
        </p:nvCxnSpPr>
        <p:spPr>
          <a:xfrm flipV="1">
            <a:off x="5526080" y="2413557"/>
            <a:ext cx="0" cy="929469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30" idx="3"/>
          </p:cNvCxnSpPr>
          <p:nvPr/>
        </p:nvCxnSpPr>
        <p:spPr>
          <a:xfrm flipV="1">
            <a:off x="6246080" y="908618"/>
            <a:ext cx="845848" cy="1324939"/>
          </a:xfrm>
          <a:prstGeom prst="bentConnector2">
            <a:avLst/>
          </a:prstGeom>
          <a:ln w="254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à coins arrondis 43"/>
          <p:cNvSpPr/>
          <p:nvPr/>
        </p:nvSpPr>
        <p:spPr>
          <a:xfrm>
            <a:off x="585439" y="4464494"/>
            <a:ext cx="1908000" cy="432000"/>
          </a:xfrm>
          <a:prstGeom prst="roundRect">
            <a:avLst/>
          </a:prstGeom>
          <a:solidFill>
            <a:srgbClr val="4791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FACTURÉE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cxnSp>
        <p:nvCxnSpPr>
          <p:cNvPr id="45" name="Connecteur droit avec flèche 44"/>
          <p:cNvCxnSpPr/>
          <p:nvPr/>
        </p:nvCxnSpPr>
        <p:spPr>
          <a:xfrm>
            <a:off x="1520050" y="2434565"/>
            <a:ext cx="0" cy="944461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47" idx="2"/>
            <a:endCxn id="44" idx="0"/>
          </p:cNvCxnSpPr>
          <p:nvPr/>
        </p:nvCxnSpPr>
        <p:spPr>
          <a:xfrm>
            <a:off x="1539439" y="3739026"/>
            <a:ext cx="0" cy="725468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19439" y="3379026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Facturation</a:t>
            </a:r>
            <a:endParaRPr lang="fr-FR" sz="1200" b="1" dirty="0"/>
          </a:p>
        </p:txBody>
      </p:sp>
      <p:cxnSp>
        <p:nvCxnSpPr>
          <p:cNvPr id="76" name="Connecteur droit avec flèche 75"/>
          <p:cNvCxnSpPr>
            <a:stCxn id="11" idx="3"/>
            <a:endCxn id="30" idx="1"/>
          </p:cNvCxnSpPr>
          <p:nvPr/>
        </p:nvCxnSpPr>
        <p:spPr>
          <a:xfrm>
            <a:off x="2555924" y="2233557"/>
            <a:ext cx="2250156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à coins arrondis 78"/>
          <p:cNvSpPr/>
          <p:nvPr/>
        </p:nvSpPr>
        <p:spPr>
          <a:xfrm>
            <a:off x="4560744" y="6144583"/>
            <a:ext cx="1908000" cy="432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SUPPRIMÉE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794744" y="5355199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Supprimer</a:t>
            </a:r>
            <a:endParaRPr lang="fr-FR" sz="1200" b="1" dirty="0"/>
          </a:p>
        </p:txBody>
      </p:sp>
      <p:cxnSp>
        <p:nvCxnSpPr>
          <p:cNvPr id="81" name="Connecteur droit avec flèche 80"/>
          <p:cNvCxnSpPr>
            <a:stCxn id="19" idx="2"/>
            <a:endCxn id="80" idx="0"/>
          </p:cNvCxnSpPr>
          <p:nvPr/>
        </p:nvCxnSpPr>
        <p:spPr>
          <a:xfrm flipH="1">
            <a:off x="5514744" y="3775026"/>
            <a:ext cx="11336" cy="1580173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/>
          <p:cNvCxnSpPr>
            <a:stCxn id="80" idx="2"/>
            <a:endCxn id="79" idx="0"/>
          </p:cNvCxnSpPr>
          <p:nvPr/>
        </p:nvCxnSpPr>
        <p:spPr>
          <a:xfrm>
            <a:off x="5514744" y="5715199"/>
            <a:ext cx="0" cy="429384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avec flèche 94"/>
          <p:cNvCxnSpPr>
            <a:stCxn id="44" idx="3"/>
          </p:cNvCxnSpPr>
          <p:nvPr/>
        </p:nvCxnSpPr>
        <p:spPr>
          <a:xfrm>
            <a:off x="2493439" y="4680494"/>
            <a:ext cx="2654625" cy="674705"/>
          </a:xfrm>
          <a:prstGeom prst="bentConnector3">
            <a:avLst>
              <a:gd name="adj1" fmla="val 100074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avec flèche 105"/>
          <p:cNvCxnSpPr>
            <a:stCxn id="5" idx="3"/>
            <a:endCxn id="80" idx="3"/>
          </p:cNvCxnSpPr>
          <p:nvPr/>
        </p:nvCxnSpPr>
        <p:spPr>
          <a:xfrm flipH="1">
            <a:off x="6234744" y="692618"/>
            <a:ext cx="2514912" cy="4842581"/>
          </a:xfrm>
          <a:prstGeom prst="bentConnector3">
            <a:avLst>
              <a:gd name="adj1" fmla="val -9090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avec flèche 131"/>
          <p:cNvCxnSpPr>
            <a:stCxn id="11" idx="1"/>
            <a:endCxn id="80" idx="1"/>
          </p:cNvCxnSpPr>
          <p:nvPr/>
        </p:nvCxnSpPr>
        <p:spPr>
          <a:xfrm rot="10800000" flipH="1" flipV="1">
            <a:off x="647924" y="2233557"/>
            <a:ext cx="4146820" cy="3301642"/>
          </a:xfrm>
          <a:prstGeom prst="bentConnector3">
            <a:avLst>
              <a:gd name="adj1" fmla="val -5513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168256" y="253337"/>
            <a:ext cx="8784975" cy="396044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251520" y="5169568"/>
            <a:ext cx="6417484" cy="1499792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1" name="Groupe 40"/>
          <p:cNvGrpSpPr/>
          <p:nvPr/>
        </p:nvGrpSpPr>
        <p:grpSpPr>
          <a:xfrm>
            <a:off x="6158787" y="332656"/>
            <a:ext cx="2880000" cy="5970865"/>
            <a:chOff x="6012160" y="476671"/>
            <a:chExt cx="2376264" cy="5597685"/>
          </a:xfrm>
          <a:solidFill>
            <a:schemeClr val="bg1"/>
          </a:solidFill>
        </p:grpSpPr>
        <p:sp>
          <p:nvSpPr>
            <p:cNvPr id="42" name="ZoneTexte 41"/>
            <p:cNvSpPr txBox="1"/>
            <p:nvPr/>
          </p:nvSpPr>
          <p:spPr>
            <a:xfrm>
              <a:off x="6012160" y="476671"/>
              <a:ext cx="2376264" cy="559768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FACTURÉE</a:t>
              </a:r>
              <a:endParaRPr lang="fr-FR" sz="1600" b="1" dirty="0" smtClean="0"/>
            </a:p>
            <a:p>
              <a:endParaRPr lang="fr-FR" b="1" dirty="0" smtClean="0"/>
            </a:p>
            <a:p>
              <a:r>
                <a:rPr lang="fr-FR" sz="1200" i="1" dirty="0" smtClean="0"/>
                <a:t> - Etape accessible par l’</a:t>
              </a:r>
              <a:r>
                <a:rPr lang="fr-FR" sz="1200" i="1" u="sng" dirty="0" smtClean="0"/>
                <a:t>Opérateur Légales</a:t>
              </a:r>
            </a:p>
            <a:p>
              <a:endParaRPr lang="fr-FR" sz="1200" dirty="0" smtClean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r>
                <a:rPr lang="fr-FR" sz="1200" dirty="0" smtClean="0"/>
                <a:t>Met l’annonce dans son état final « facturée ». </a:t>
              </a:r>
              <a:br>
                <a:rPr lang="fr-FR" sz="1200" dirty="0" smtClean="0"/>
              </a:br>
              <a:r>
                <a:rPr lang="fr-FR" sz="1200" dirty="0" smtClean="0"/>
                <a:t>L’information est ensuite envoyée à la base de données (</a:t>
              </a:r>
              <a:r>
                <a:rPr lang="fr-FR" sz="1200" dirty="0" err="1" smtClean="0"/>
                <a:t>Interpresse</a:t>
              </a:r>
              <a:r>
                <a:rPr lang="fr-FR" sz="1200" dirty="0" smtClean="0"/>
                <a:t>).</a:t>
              </a:r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</p:txBody>
        </p:sp>
        <p:cxnSp>
          <p:nvCxnSpPr>
            <p:cNvPr id="43" name="Connecteur droit 42"/>
            <p:cNvCxnSpPr/>
            <p:nvPr/>
          </p:nvCxnSpPr>
          <p:spPr>
            <a:xfrm>
              <a:off x="6012160" y="476671"/>
              <a:ext cx="0" cy="540000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ctangle 35"/>
          <p:cNvSpPr/>
          <p:nvPr/>
        </p:nvSpPr>
        <p:spPr>
          <a:xfrm>
            <a:off x="316772" y="4213776"/>
            <a:ext cx="244003" cy="95250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2615603" y="4168688"/>
            <a:ext cx="3036517" cy="100088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1940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6841656" y="476618"/>
            <a:ext cx="1908000" cy="432000"/>
          </a:xfrm>
          <a:prstGeom prst="roundRect">
            <a:avLst/>
          </a:prstGeom>
          <a:solidFill>
            <a:srgbClr val="A61B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RÉDACTION</a:t>
            </a:r>
            <a:endParaRPr lang="fr-FR" sz="1600" b="1" dirty="0" smtClean="0">
              <a:solidFill>
                <a:schemeClr val="bg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647924" y="2017533"/>
            <a:ext cx="1908000" cy="432048"/>
          </a:xfrm>
          <a:prstGeom prst="roundRect">
            <a:avLst/>
          </a:prstGeom>
          <a:solidFill>
            <a:srgbClr val="1BA6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VALIDÉE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84711" y="525319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Validation</a:t>
            </a:r>
            <a:endParaRPr lang="fr-FR" sz="1200" b="1" dirty="0"/>
          </a:p>
        </p:txBody>
      </p:sp>
      <p:cxnSp>
        <p:nvCxnSpPr>
          <p:cNvPr id="13" name="Connecteur droit avec flèche 12"/>
          <p:cNvCxnSpPr>
            <a:stCxn id="5" idx="1"/>
            <a:endCxn id="12" idx="3"/>
          </p:cNvCxnSpPr>
          <p:nvPr/>
        </p:nvCxnSpPr>
        <p:spPr>
          <a:xfrm flipH="1">
            <a:off x="2324711" y="692618"/>
            <a:ext cx="4516945" cy="12701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12" idx="2"/>
            <a:endCxn id="11" idx="0"/>
          </p:cNvCxnSpPr>
          <p:nvPr/>
        </p:nvCxnSpPr>
        <p:spPr>
          <a:xfrm flipH="1">
            <a:off x="1601924" y="885319"/>
            <a:ext cx="2787" cy="1132214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à coins arrondis 18"/>
          <p:cNvSpPr/>
          <p:nvPr/>
        </p:nvSpPr>
        <p:spPr>
          <a:xfrm>
            <a:off x="4572080" y="3343026"/>
            <a:ext cx="1908000" cy="432000"/>
          </a:xfrm>
          <a:prstGeom prst="roundRect">
            <a:avLst/>
          </a:prstGeom>
          <a:solidFill>
            <a:srgbClr val="F2610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À PAYER</a:t>
            </a:r>
            <a:endParaRPr lang="fr-FR" sz="1600" b="1" dirty="0">
              <a:solidFill>
                <a:schemeClr val="tx1"/>
              </a:solidFill>
            </a:endParaRPr>
          </a:p>
        </p:txBody>
      </p:sp>
      <p:cxnSp>
        <p:nvCxnSpPr>
          <p:cNvPr id="20" name="Connecteur droit avec flèche 19"/>
          <p:cNvCxnSpPr>
            <a:stCxn id="5" idx="2"/>
            <a:endCxn id="21" idx="0"/>
          </p:cNvCxnSpPr>
          <p:nvPr/>
        </p:nvCxnSpPr>
        <p:spPr>
          <a:xfrm>
            <a:off x="7795656" y="908618"/>
            <a:ext cx="16272" cy="2470408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057161" y="3379026"/>
            <a:ext cx="1509533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À payer</a:t>
            </a:r>
            <a:endParaRPr lang="fr-FR" sz="1200" b="1" dirty="0"/>
          </a:p>
        </p:txBody>
      </p:sp>
      <p:cxnSp>
        <p:nvCxnSpPr>
          <p:cNvPr id="22" name="Connecteur droit avec flèche 21"/>
          <p:cNvCxnSpPr>
            <a:stCxn id="21" idx="1"/>
            <a:endCxn id="19" idx="3"/>
          </p:cNvCxnSpPr>
          <p:nvPr/>
        </p:nvCxnSpPr>
        <p:spPr>
          <a:xfrm flipH="1">
            <a:off x="6480080" y="3559026"/>
            <a:ext cx="577081" cy="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737605" y="3379026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Validation</a:t>
            </a:r>
            <a:endParaRPr lang="fr-FR" sz="1200" b="1" dirty="0"/>
          </a:p>
        </p:txBody>
      </p:sp>
      <p:cxnSp>
        <p:nvCxnSpPr>
          <p:cNvPr id="26" name="Connecteur droit avec flèche 25"/>
          <p:cNvCxnSpPr>
            <a:stCxn id="19" idx="1"/>
            <a:endCxn id="25" idx="3"/>
          </p:cNvCxnSpPr>
          <p:nvPr/>
        </p:nvCxnSpPr>
        <p:spPr>
          <a:xfrm flipH="1">
            <a:off x="4177605" y="3559026"/>
            <a:ext cx="394475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25" idx="1"/>
          </p:cNvCxnSpPr>
          <p:nvPr/>
        </p:nvCxnSpPr>
        <p:spPr>
          <a:xfrm rot="10800000">
            <a:off x="2367001" y="2434566"/>
            <a:ext cx="370604" cy="1124461"/>
          </a:xfrm>
          <a:prstGeom prst="bentConnector2">
            <a:avLst/>
          </a:prstGeom>
          <a:ln w="25400" cmpd="sng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806080" y="2053557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Retour Rédaction</a:t>
            </a:r>
            <a:endParaRPr lang="fr-FR" sz="1200" b="1" dirty="0"/>
          </a:p>
        </p:txBody>
      </p:sp>
      <p:cxnSp>
        <p:nvCxnSpPr>
          <p:cNvPr id="31" name="Connecteur droit avec flèche 30"/>
          <p:cNvCxnSpPr>
            <a:stCxn id="19" idx="0"/>
            <a:endCxn id="30" idx="2"/>
          </p:cNvCxnSpPr>
          <p:nvPr/>
        </p:nvCxnSpPr>
        <p:spPr>
          <a:xfrm flipV="1">
            <a:off x="5526080" y="2413557"/>
            <a:ext cx="0" cy="929469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30" idx="3"/>
          </p:cNvCxnSpPr>
          <p:nvPr/>
        </p:nvCxnSpPr>
        <p:spPr>
          <a:xfrm flipV="1">
            <a:off x="6246080" y="908618"/>
            <a:ext cx="845848" cy="1324939"/>
          </a:xfrm>
          <a:prstGeom prst="bentConnector2">
            <a:avLst/>
          </a:prstGeom>
          <a:ln w="254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à coins arrondis 43"/>
          <p:cNvSpPr/>
          <p:nvPr/>
        </p:nvSpPr>
        <p:spPr>
          <a:xfrm>
            <a:off x="585439" y="4464494"/>
            <a:ext cx="1908000" cy="432000"/>
          </a:xfrm>
          <a:prstGeom prst="roundRect">
            <a:avLst/>
          </a:prstGeom>
          <a:solidFill>
            <a:srgbClr val="4791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FACTURÉE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cxnSp>
        <p:nvCxnSpPr>
          <p:cNvPr id="45" name="Connecteur droit avec flèche 44"/>
          <p:cNvCxnSpPr/>
          <p:nvPr/>
        </p:nvCxnSpPr>
        <p:spPr>
          <a:xfrm>
            <a:off x="1520050" y="2434565"/>
            <a:ext cx="0" cy="944461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47" idx="2"/>
            <a:endCxn id="44" idx="0"/>
          </p:cNvCxnSpPr>
          <p:nvPr/>
        </p:nvCxnSpPr>
        <p:spPr>
          <a:xfrm>
            <a:off x="1539439" y="3739026"/>
            <a:ext cx="0" cy="725468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19439" y="3379026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Facturation</a:t>
            </a:r>
            <a:endParaRPr lang="fr-FR" sz="1200" b="1" dirty="0"/>
          </a:p>
        </p:txBody>
      </p:sp>
      <p:cxnSp>
        <p:nvCxnSpPr>
          <p:cNvPr id="76" name="Connecteur droit avec flèche 75"/>
          <p:cNvCxnSpPr>
            <a:stCxn id="11" idx="3"/>
            <a:endCxn id="30" idx="1"/>
          </p:cNvCxnSpPr>
          <p:nvPr/>
        </p:nvCxnSpPr>
        <p:spPr>
          <a:xfrm>
            <a:off x="2555924" y="2233557"/>
            <a:ext cx="2250156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à coins arrondis 78"/>
          <p:cNvSpPr/>
          <p:nvPr/>
        </p:nvSpPr>
        <p:spPr>
          <a:xfrm>
            <a:off x="4560744" y="6144583"/>
            <a:ext cx="1908000" cy="432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</a:rPr>
              <a:t>SUPPRIMÉE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794744" y="5355199"/>
            <a:ext cx="1440000" cy="360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Supprimer</a:t>
            </a:r>
            <a:endParaRPr lang="fr-FR" sz="1200" b="1" dirty="0"/>
          </a:p>
        </p:txBody>
      </p:sp>
      <p:cxnSp>
        <p:nvCxnSpPr>
          <p:cNvPr id="81" name="Connecteur droit avec flèche 80"/>
          <p:cNvCxnSpPr>
            <a:stCxn id="19" idx="2"/>
            <a:endCxn id="80" idx="0"/>
          </p:cNvCxnSpPr>
          <p:nvPr/>
        </p:nvCxnSpPr>
        <p:spPr>
          <a:xfrm flipH="1">
            <a:off x="5514744" y="3775026"/>
            <a:ext cx="11336" cy="1580173"/>
          </a:xfrm>
          <a:prstGeom prst="straightConnector1">
            <a:avLst/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/>
          <p:cNvCxnSpPr>
            <a:stCxn id="80" idx="2"/>
            <a:endCxn id="79" idx="0"/>
          </p:cNvCxnSpPr>
          <p:nvPr/>
        </p:nvCxnSpPr>
        <p:spPr>
          <a:xfrm>
            <a:off x="5514744" y="5715199"/>
            <a:ext cx="0" cy="429384"/>
          </a:xfrm>
          <a:prstGeom prst="straightConnector1">
            <a:avLst/>
          </a:prstGeom>
          <a:ln w="25400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avec flèche 94"/>
          <p:cNvCxnSpPr>
            <a:stCxn id="44" idx="3"/>
          </p:cNvCxnSpPr>
          <p:nvPr/>
        </p:nvCxnSpPr>
        <p:spPr>
          <a:xfrm>
            <a:off x="2493439" y="4680494"/>
            <a:ext cx="2654625" cy="674705"/>
          </a:xfrm>
          <a:prstGeom prst="bentConnector3">
            <a:avLst>
              <a:gd name="adj1" fmla="val 100074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avec flèche 105"/>
          <p:cNvCxnSpPr>
            <a:stCxn id="5" idx="3"/>
            <a:endCxn id="80" idx="3"/>
          </p:cNvCxnSpPr>
          <p:nvPr/>
        </p:nvCxnSpPr>
        <p:spPr>
          <a:xfrm flipH="1">
            <a:off x="6234744" y="692618"/>
            <a:ext cx="2514912" cy="4842581"/>
          </a:xfrm>
          <a:prstGeom prst="bentConnector3">
            <a:avLst>
              <a:gd name="adj1" fmla="val -9090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avec flèche 131"/>
          <p:cNvCxnSpPr>
            <a:stCxn id="11" idx="1"/>
            <a:endCxn id="80" idx="1"/>
          </p:cNvCxnSpPr>
          <p:nvPr/>
        </p:nvCxnSpPr>
        <p:spPr>
          <a:xfrm rot="10800000" flipH="1" flipV="1">
            <a:off x="647924" y="2233557"/>
            <a:ext cx="4146820" cy="3301642"/>
          </a:xfrm>
          <a:prstGeom prst="bentConnector3">
            <a:avLst>
              <a:gd name="adj1" fmla="val -5513"/>
            </a:avLst>
          </a:prstGeom>
          <a:ln w="19050" cmpd="sng">
            <a:solidFill>
              <a:schemeClr val="tx1"/>
            </a:solidFill>
            <a:prstDash val="lgDash"/>
            <a:round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81194" y="429196"/>
            <a:ext cx="8784975" cy="544807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1" name="Groupe 40"/>
          <p:cNvGrpSpPr/>
          <p:nvPr/>
        </p:nvGrpSpPr>
        <p:grpSpPr>
          <a:xfrm>
            <a:off x="323528" y="378572"/>
            <a:ext cx="2880000" cy="6340197"/>
            <a:chOff x="6012160" y="476671"/>
            <a:chExt cx="2376264" cy="5943932"/>
          </a:xfrm>
          <a:solidFill>
            <a:schemeClr val="bg1"/>
          </a:solidFill>
        </p:grpSpPr>
        <p:sp>
          <p:nvSpPr>
            <p:cNvPr id="42" name="ZoneTexte 41"/>
            <p:cNvSpPr txBox="1"/>
            <p:nvPr/>
          </p:nvSpPr>
          <p:spPr>
            <a:xfrm>
              <a:off x="6012160" y="476671"/>
              <a:ext cx="2376264" cy="59439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SUPPRIMÉE</a:t>
              </a:r>
              <a:endParaRPr lang="fr-FR" sz="1600" b="1" dirty="0" smtClean="0"/>
            </a:p>
            <a:p>
              <a:endParaRPr lang="fr-FR" b="1" dirty="0" smtClean="0"/>
            </a:p>
            <a:p>
              <a:r>
                <a:rPr lang="fr-FR" sz="1200" i="1" dirty="0" smtClean="0"/>
                <a:t> - Etape accessible par tous (</a:t>
              </a:r>
              <a:r>
                <a:rPr lang="fr-FR" sz="1200" i="1" u="sng" dirty="0" smtClean="0"/>
                <a:t>Correspondant</a:t>
              </a:r>
              <a:r>
                <a:rPr lang="fr-FR" sz="1200" i="1" dirty="0" smtClean="0"/>
                <a:t>, </a:t>
              </a:r>
              <a:r>
                <a:rPr lang="fr-FR" sz="1200" i="1" u="sng" dirty="0" smtClean="0"/>
                <a:t>Iconographe</a:t>
              </a:r>
              <a:r>
                <a:rPr lang="fr-FR" sz="1200" i="1" dirty="0" smtClean="0"/>
                <a:t>, </a:t>
              </a:r>
              <a:r>
                <a:rPr lang="fr-FR" sz="1200" i="1" u="sng" dirty="0" smtClean="0"/>
                <a:t>Journaliste</a:t>
              </a:r>
              <a:r>
                <a:rPr lang="fr-FR" sz="1200" i="1" dirty="0" smtClean="0"/>
                <a:t>, </a:t>
              </a:r>
              <a:r>
                <a:rPr lang="fr-FR" sz="1200" i="1" u="sng" dirty="0" smtClean="0"/>
                <a:t>Monteur</a:t>
              </a:r>
              <a:r>
                <a:rPr lang="fr-FR" sz="1200" i="1" dirty="0" smtClean="0"/>
                <a:t>, </a:t>
              </a:r>
              <a:r>
                <a:rPr lang="fr-FR" sz="1200" i="1" u="sng" dirty="0" smtClean="0"/>
                <a:t>Opérateur Légales</a:t>
              </a:r>
              <a:r>
                <a:rPr lang="fr-FR" sz="1200" i="1" dirty="0" smtClean="0"/>
                <a:t>, </a:t>
              </a:r>
              <a:r>
                <a:rPr lang="fr-FR" sz="1200" i="1" u="sng" dirty="0" smtClean="0"/>
                <a:t>Secrétaire de rédaction</a:t>
              </a:r>
              <a:r>
                <a:rPr lang="fr-FR" sz="1200" i="1" dirty="0" smtClean="0"/>
                <a:t>, </a:t>
              </a:r>
              <a:r>
                <a:rPr lang="fr-FR" sz="1200" i="1" u="sng" dirty="0" smtClean="0"/>
                <a:t>Secrétaire Générale de Rédaction</a:t>
              </a:r>
              <a:r>
                <a:rPr lang="fr-FR" sz="1200" i="1" dirty="0" smtClean="0"/>
                <a:t>). </a:t>
              </a:r>
              <a:endParaRPr lang="fr-FR" sz="1200" i="1" u="sng" dirty="0" smtClean="0"/>
            </a:p>
            <a:p>
              <a:endParaRPr lang="fr-FR" sz="1200" dirty="0" smtClean="0"/>
            </a:p>
            <a:p>
              <a:endParaRPr lang="fr-FR" sz="1200" dirty="0" smtClean="0"/>
            </a:p>
            <a:p>
              <a:endParaRPr lang="fr-FR" sz="1200" dirty="0"/>
            </a:p>
            <a:p>
              <a:r>
                <a:rPr lang="fr-FR" sz="1200" dirty="0" smtClean="0"/>
                <a:t>Met l’annonce en état « supprimée ».</a:t>
              </a:r>
            </a:p>
            <a:p>
              <a:endParaRPr lang="fr-FR" sz="1200" dirty="0"/>
            </a:p>
            <a:p>
              <a:r>
                <a:rPr lang="fr-FR" sz="1200" dirty="0" smtClean="0"/>
                <a:t>Si son état précédent était « facturée », l’information de son changement d’état est envoyée à la base de donnée (</a:t>
              </a:r>
              <a:r>
                <a:rPr lang="fr-FR" sz="1200" dirty="0" err="1" smtClean="0"/>
                <a:t>Interpresse</a:t>
              </a:r>
              <a:r>
                <a:rPr lang="fr-FR" sz="1200" dirty="0" smtClean="0"/>
                <a:t>).</a:t>
              </a:r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  <a:p>
              <a:endParaRPr lang="fr-FR" sz="1200" dirty="0" smtClean="0"/>
            </a:p>
            <a:p>
              <a:endParaRPr lang="fr-FR" sz="1200" dirty="0"/>
            </a:p>
          </p:txBody>
        </p:sp>
        <p:cxnSp>
          <p:nvCxnSpPr>
            <p:cNvPr id="43" name="Connecteur droit 42"/>
            <p:cNvCxnSpPr/>
            <p:nvPr/>
          </p:nvCxnSpPr>
          <p:spPr>
            <a:xfrm>
              <a:off x="6012160" y="476671"/>
              <a:ext cx="0" cy="540000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25159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275</Words>
  <Application>Microsoft Office PowerPoint</Application>
  <PresentationFormat>Affichage à l'écran (4:3)</PresentationFormat>
  <Paragraphs>196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Nicolas</dc:creator>
  <cp:lastModifiedBy>Nicolas</cp:lastModifiedBy>
  <cp:revision>51</cp:revision>
  <dcterms:created xsi:type="dcterms:W3CDTF">2015-03-25T08:44:45Z</dcterms:created>
  <dcterms:modified xsi:type="dcterms:W3CDTF">2015-03-25T14:03:34Z</dcterms:modified>
</cp:coreProperties>
</file>