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9" r:id="rId2"/>
    <p:sldId id="260" r:id="rId3"/>
    <p:sldId id="261" r:id="rId4"/>
    <p:sldId id="262" r:id="rId5"/>
    <p:sldId id="266" r:id="rId6"/>
    <p:sldId id="26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1B17"/>
    <a:srgbClr val="CAA1FF"/>
    <a:srgbClr val="9ED999"/>
    <a:srgbClr val="8036C9"/>
    <a:srgbClr val="7C7F7F"/>
    <a:srgbClr val="4791FF"/>
    <a:srgbClr val="E0E000"/>
    <a:srgbClr val="6666FF"/>
    <a:srgbClr val="F26101"/>
    <a:srgbClr val="1BA6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743" autoAdjust="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A2DF5-BB4E-4C87-AC51-EA967CDF50FB}" type="datetimeFigureOut">
              <a:rPr lang="fr-FR" smtClean="0"/>
              <a:t>09/04/2014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3C44D-A3B9-43C2-9E1D-A7C0DEE68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902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09/04/2014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79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09/04/2014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3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09/04/2014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62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09/04/2014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359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09/04/2014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13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09/04/2014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37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09/04/2014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94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09/04/2014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538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09/04/2014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993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09/04/2014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923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09/04/2014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92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1EA6-C976-4F5D-B8B4-206B5F1BEC4E}" type="datetimeFigureOut">
              <a:rPr lang="fr-FR" smtClean="0"/>
              <a:t>09/04/2014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22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66355"/>
            <a:ext cx="2039628" cy="908618"/>
          </a:xfrm>
        </p:spPr>
        <p:txBody>
          <a:bodyPr>
            <a:noAutofit/>
          </a:bodyPr>
          <a:lstStyle/>
          <a:p>
            <a:r>
              <a:rPr lang="fr-FR" sz="6000" dirty="0" smtClean="0"/>
              <a:t>Page</a:t>
            </a:r>
            <a:endParaRPr lang="fr-FR" sz="6000" dirty="0"/>
          </a:p>
        </p:txBody>
      </p:sp>
      <p:grpSp>
        <p:nvGrpSpPr>
          <p:cNvPr id="46" name="Groupe 45"/>
          <p:cNvGrpSpPr/>
          <p:nvPr/>
        </p:nvGrpSpPr>
        <p:grpSpPr>
          <a:xfrm>
            <a:off x="278207" y="188640"/>
            <a:ext cx="4978336" cy="5760640"/>
            <a:chOff x="278207" y="188640"/>
            <a:chExt cx="4978336" cy="5760640"/>
          </a:xfrm>
        </p:grpSpPr>
        <p:cxnSp>
          <p:nvCxnSpPr>
            <p:cNvPr id="11" name="Connecteur droit avec flèche 10"/>
            <p:cNvCxnSpPr>
              <a:stCxn id="12" idx="2"/>
              <a:endCxn id="15" idx="0"/>
            </p:cNvCxnSpPr>
            <p:nvPr/>
          </p:nvCxnSpPr>
          <p:spPr>
            <a:xfrm>
              <a:off x="4301864" y="844707"/>
              <a:ext cx="0" cy="85614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à coins arrondis 11"/>
            <p:cNvSpPr/>
            <p:nvPr/>
          </p:nvSpPr>
          <p:spPr>
            <a:xfrm>
              <a:off x="3347864" y="412707"/>
              <a:ext cx="1908000" cy="432000"/>
            </a:xfrm>
            <a:prstGeom prst="roundRect">
              <a:avLst/>
            </a:prstGeom>
            <a:solidFill>
              <a:srgbClr val="62B0B6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MONTAGE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à coins arrondis 12"/>
            <p:cNvSpPr/>
            <p:nvPr/>
          </p:nvSpPr>
          <p:spPr>
            <a:xfrm>
              <a:off x="278207" y="3573064"/>
              <a:ext cx="1908000" cy="432000"/>
            </a:xfrm>
            <a:prstGeom prst="roundRect">
              <a:avLst/>
            </a:prstGeom>
            <a:solidFill>
              <a:srgbClr val="A61B17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bg1"/>
                  </a:solidFill>
                </a:rPr>
                <a:t>MAQUETTE</a:t>
              </a:r>
              <a:endParaRPr lang="fr-FR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à coins arrondis 14"/>
            <p:cNvSpPr/>
            <p:nvPr/>
          </p:nvSpPr>
          <p:spPr>
            <a:xfrm>
              <a:off x="3347864" y="1700856"/>
              <a:ext cx="1908000" cy="432000"/>
            </a:xfrm>
            <a:prstGeom prst="roundRect">
              <a:avLst/>
            </a:prstGeom>
            <a:solidFill>
              <a:srgbClr val="F2610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RELECTURE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4" name="Connecteur droit avec flèche 53"/>
            <p:cNvCxnSpPr>
              <a:stCxn id="15" idx="1"/>
              <a:endCxn id="13" idx="0"/>
            </p:cNvCxnSpPr>
            <p:nvPr/>
          </p:nvCxnSpPr>
          <p:spPr>
            <a:xfrm flipH="1">
              <a:off x="1232207" y="1916856"/>
              <a:ext cx="2115657" cy="165620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>
              <a:stCxn id="13" idx="2"/>
              <a:endCxn id="21" idx="1"/>
            </p:cNvCxnSpPr>
            <p:nvPr/>
          </p:nvCxnSpPr>
          <p:spPr>
            <a:xfrm>
              <a:off x="1232207" y="4005064"/>
              <a:ext cx="2115657" cy="172821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avec flèche 59"/>
            <p:cNvCxnSpPr>
              <a:stCxn id="13" idx="3"/>
              <a:endCxn id="23" idx="1"/>
            </p:cNvCxnSpPr>
            <p:nvPr/>
          </p:nvCxnSpPr>
          <p:spPr>
            <a:xfrm>
              <a:off x="2186207" y="3789064"/>
              <a:ext cx="51358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à coins arrondis 20"/>
            <p:cNvSpPr/>
            <p:nvPr/>
          </p:nvSpPr>
          <p:spPr>
            <a:xfrm>
              <a:off x="3347864" y="5517280"/>
              <a:ext cx="1908000" cy="432000"/>
            </a:xfrm>
            <a:prstGeom prst="roundRect">
              <a:avLst/>
            </a:prstGeom>
            <a:solidFill>
              <a:srgbClr val="1BA617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BAT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Connecteur droit avec flèche 21"/>
            <p:cNvCxnSpPr/>
            <p:nvPr/>
          </p:nvCxnSpPr>
          <p:spPr>
            <a:xfrm>
              <a:off x="5076056" y="2132856"/>
              <a:ext cx="0" cy="338442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avec flèche 13"/>
            <p:cNvCxnSpPr/>
            <p:nvPr/>
          </p:nvCxnSpPr>
          <p:spPr>
            <a:xfrm>
              <a:off x="4932040" y="2132856"/>
              <a:ext cx="0" cy="33844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Picture 2" descr="C:\Users\Tn\Desktop\Indesign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5922" y="3357038"/>
              <a:ext cx="170285" cy="1702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3" descr="C:\Users\Tn\Desktop\Melody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3953" y="1484784"/>
              <a:ext cx="342590" cy="171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3" descr="C:\Users\Tn\Desktop\Melody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3953" y="188640"/>
              <a:ext cx="342590" cy="171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Rectangle à coins arrondis 22"/>
            <p:cNvSpPr/>
            <p:nvPr/>
          </p:nvSpPr>
          <p:spPr>
            <a:xfrm>
              <a:off x="2699792" y="3573064"/>
              <a:ext cx="1908000" cy="432000"/>
            </a:xfrm>
            <a:prstGeom prst="roundRect">
              <a:avLst/>
            </a:prstGeom>
            <a:solidFill>
              <a:srgbClr val="CAA1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BLOCAGE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Connecteur droit avec flèche 23"/>
            <p:cNvCxnSpPr>
              <a:endCxn id="23" idx="0"/>
            </p:cNvCxnSpPr>
            <p:nvPr/>
          </p:nvCxnSpPr>
          <p:spPr>
            <a:xfrm>
              <a:off x="3653792" y="2132856"/>
              <a:ext cx="0" cy="144020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avec flèche 25"/>
            <p:cNvCxnSpPr>
              <a:stCxn id="23" idx="2"/>
            </p:cNvCxnSpPr>
            <p:nvPr/>
          </p:nvCxnSpPr>
          <p:spPr>
            <a:xfrm>
              <a:off x="3653792" y="4005064"/>
              <a:ext cx="0" cy="151221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9" name="Picture 2" descr="C:\Users\Tn\Desktop\Indesign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7507" y="3366775"/>
              <a:ext cx="170285" cy="1702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3" descr="C:\Users\Tn\Desktop\Melody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0914" y="3365764"/>
              <a:ext cx="342590" cy="171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47" name="Connecteur droit avec flèche 46"/>
            <p:cNvCxnSpPr/>
            <p:nvPr/>
          </p:nvCxnSpPr>
          <p:spPr>
            <a:xfrm>
              <a:off x="1403648" y="4005064"/>
              <a:ext cx="1944216" cy="158417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avec flèche 47"/>
            <p:cNvCxnSpPr/>
            <p:nvPr/>
          </p:nvCxnSpPr>
          <p:spPr>
            <a:xfrm>
              <a:off x="3779912" y="4005064"/>
              <a:ext cx="0" cy="151221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2629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e 68"/>
          <p:cNvGrpSpPr/>
          <p:nvPr/>
        </p:nvGrpSpPr>
        <p:grpSpPr>
          <a:xfrm>
            <a:off x="278207" y="188640"/>
            <a:ext cx="4978336" cy="5760640"/>
            <a:chOff x="278207" y="188640"/>
            <a:chExt cx="4978336" cy="5760640"/>
          </a:xfrm>
        </p:grpSpPr>
        <p:cxnSp>
          <p:nvCxnSpPr>
            <p:cNvPr id="70" name="Connecteur droit avec flèche 69"/>
            <p:cNvCxnSpPr>
              <a:stCxn id="71" idx="2"/>
              <a:endCxn id="73" idx="0"/>
            </p:cNvCxnSpPr>
            <p:nvPr/>
          </p:nvCxnSpPr>
          <p:spPr>
            <a:xfrm>
              <a:off x="4301864" y="844707"/>
              <a:ext cx="0" cy="85614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ectangle à coins arrondis 70"/>
            <p:cNvSpPr/>
            <p:nvPr/>
          </p:nvSpPr>
          <p:spPr>
            <a:xfrm>
              <a:off x="3347864" y="412707"/>
              <a:ext cx="1908000" cy="432000"/>
            </a:xfrm>
            <a:prstGeom prst="roundRect">
              <a:avLst/>
            </a:prstGeom>
            <a:solidFill>
              <a:srgbClr val="62B0B6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MONTAGE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72" name="Rectangle à coins arrondis 71"/>
            <p:cNvSpPr/>
            <p:nvPr/>
          </p:nvSpPr>
          <p:spPr>
            <a:xfrm>
              <a:off x="278207" y="3573064"/>
              <a:ext cx="1908000" cy="432000"/>
            </a:xfrm>
            <a:prstGeom prst="roundRect">
              <a:avLst/>
            </a:prstGeom>
            <a:solidFill>
              <a:srgbClr val="A61B17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bg1"/>
                  </a:solidFill>
                </a:rPr>
                <a:t>MAQUETTE</a:t>
              </a:r>
              <a:endParaRPr lang="fr-FR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73" name="Rectangle à coins arrondis 72"/>
            <p:cNvSpPr/>
            <p:nvPr/>
          </p:nvSpPr>
          <p:spPr>
            <a:xfrm>
              <a:off x="3347864" y="1700856"/>
              <a:ext cx="1908000" cy="432000"/>
            </a:xfrm>
            <a:prstGeom prst="roundRect">
              <a:avLst/>
            </a:prstGeom>
            <a:solidFill>
              <a:srgbClr val="F2610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RELECTURE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74" name="Connecteur droit avec flèche 73"/>
            <p:cNvCxnSpPr>
              <a:stCxn id="73" idx="1"/>
              <a:endCxn id="72" idx="0"/>
            </p:cNvCxnSpPr>
            <p:nvPr/>
          </p:nvCxnSpPr>
          <p:spPr>
            <a:xfrm flipH="1">
              <a:off x="1232207" y="1916856"/>
              <a:ext cx="2115657" cy="165620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avec flèche 74"/>
            <p:cNvCxnSpPr>
              <a:stCxn id="72" idx="2"/>
              <a:endCxn id="77" idx="1"/>
            </p:cNvCxnSpPr>
            <p:nvPr/>
          </p:nvCxnSpPr>
          <p:spPr>
            <a:xfrm>
              <a:off x="1232207" y="4005064"/>
              <a:ext cx="2115657" cy="172821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avec flèche 75"/>
            <p:cNvCxnSpPr>
              <a:stCxn id="72" idx="3"/>
              <a:endCxn id="83" idx="1"/>
            </p:cNvCxnSpPr>
            <p:nvPr/>
          </p:nvCxnSpPr>
          <p:spPr>
            <a:xfrm>
              <a:off x="2186207" y="3789064"/>
              <a:ext cx="51358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à coins arrondis 76"/>
            <p:cNvSpPr/>
            <p:nvPr/>
          </p:nvSpPr>
          <p:spPr>
            <a:xfrm>
              <a:off x="3347864" y="5517280"/>
              <a:ext cx="1908000" cy="432000"/>
            </a:xfrm>
            <a:prstGeom prst="roundRect">
              <a:avLst/>
            </a:prstGeom>
            <a:solidFill>
              <a:srgbClr val="1BA617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BAT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78" name="Connecteur droit avec flèche 77"/>
            <p:cNvCxnSpPr/>
            <p:nvPr/>
          </p:nvCxnSpPr>
          <p:spPr>
            <a:xfrm>
              <a:off x="5076056" y="2132856"/>
              <a:ext cx="0" cy="338442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avec flèche 78"/>
            <p:cNvCxnSpPr/>
            <p:nvPr/>
          </p:nvCxnSpPr>
          <p:spPr>
            <a:xfrm>
              <a:off x="4932040" y="2132856"/>
              <a:ext cx="0" cy="33844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0" name="Picture 2" descr="C:\Users\Tn\Desktop\Indesign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5922" y="3357038"/>
              <a:ext cx="170285" cy="1702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" name="Picture 3" descr="C:\Users\Tn\Desktop\Melody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3953" y="1484784"/>
              <a:ext cx="342590" cy="171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Picture 3" descr="C:\Users\Tn\Desktop\Melody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3953" y="188640"/>
              <a:ext cx="342590" cy="171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3" name="Rectangle à coins arrondis 82"/>
            <p:cNvSpPr/>
            <p:nvPr/>
          </p:nvSpPr>
          <p:spPr>
            <a:xfrm>
              <a:off x="2699792" y="3573064"/>
              <a:ext cx="1908000" cy="432000"/>
            </a:xfrm>
            <a:prstGeom prst="roundRect">
              <a:avLst/>
            </a:prstGeom>
            <a:solidFill>
              <a:srgbClr val="CAA1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BLOCAGE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84" name="Connecteur droit avec flèche 83"/>
            <p:cNvCxnSpPr>
              <a:endCxn id="83" idx="0"/>
            </p:cNvCxnSpPr>
            <p:nvPr/>
          </p:nvCxnSpPr>
          <p:spPr>
            <a:xfrm>
              <a:off x="3653792" y="2132856"/>
              <a:ext cx="0" cy="144020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avec flèche 84"/>
            <p:cNvCxnSpPr>
              <a:stCxn id="83" idx="2"/>
            </p:cNvCxnSpPr>
            <p:nvPr/>
          </p:nvCxnSpPr>
          <p:spPr>
            <a:xfrm>
              <a:off x="3653792" y="4005064"/>
              <a:ext cx="0" cy="151221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6" name="Picture 2" descr="C:\Users\Tn\Desktop\Indesign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7507" y="3366775"/>
              <a:ext cx="170285" cy="1702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7" name="Picture 3" descr="C:\Users\Tn\Desktop\Melody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0914" y="3365764"/>
              <a:ext cx="342590" cy="171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8" name="Connecteur droit avec flèche 87"/>
            <p:cNvCxnSpPr/>
            <p:nvPr/>
          </p:nvCxnSpPr>
          <p:spPr>
            <a:xfrm>
              <a:off x="1403648" y="4005064"/>
              <a:ext cx="1944216" cy="158417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avec flèche 88"/>
            <p:cNvCxnSpPr/>
            <p:nvPr/>
          </p:nvCxnSpPr>
          <p:spPr>
            <a:xfrm>
              <a:off x="3779912" y="4005064"/>
              <a:ext cx="0" cy="151221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e 8"/>
          <p:cNvGrpSpPr/>
          <p:nvPr/>
        </p:nvGrpSpPr>
        <p:grpSpPr>
          <a:xfrm>
            <a:off x="5760000" y="414000"/>
            <a:ext cx="2880000" cy="5760000"/>
            <a:chOff x="6012160" y="476671"/>
            <a:chExt cx="2376264" cy="5400000"/>
          </a:xfrm>
        </p:grpSpPr>
        <p:sp>
          <p:nvSpPr>
            <p:cNvPr id="5" name="ZoneTexte 4"/>
            <p:cNvSpPr txBox="1"/>
            <p:nvPr/>
          </p:nvSpPr>
          <p:spPr>
            <a:xfrm>
              <a:off x="6012160" y="476671"/>
              <a:ext cx="2376264" cy="3621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MONTAGE</a:t>
              </a:r>
            </a:p>
            <a:p>
              <a:endParaRPr lang="fr-FR" b="1" dirty="0" smtClean="0"/>
            </a:p>
            <a:p>
              <a:r>
                <a:rPr lang="fr-FR" sz="1100" i="1" dirty="0" smtClean="0"/>
                <a:t> - Etape </a:t>
              </a:r>
              <a:r>
                <a:rPr lang="fr-FR" sz="1100" i="1" dirty="0"/>
                <a:t>accessible </a:t>
              </a:r>
              <a:r>
                <a:rPr lang="fr-FR" sz="1100" i="1" dirty="0" smtClean="0"/>
                <a:t>par le </a:t>
              </a:r>
              <a:r>
                <a:rPr lang="fr-FR" sz="1100" i="1" u="sng" dirty="0" smtClean="0"/>
                <a:t>Secrétariat de Rédaction</a:t>
              </a:r>
            </a:p>
            <a:p>
              <a:endParaRPr lang="fr-FR" sz="1100" dirty="0" smtClean="0"/>
            </a:p>
            <a:p>
              <a:r>
                <a:rPr lang="fr-FR" sz="1100" dirty="0" smtClean="0"/>
                <a:t>Positionnement des éléments de la page dans le BackOffice (articles, publicités)</a:t>
              </a:r>
            </a:p>
            <a:p>
              <a:endParaRPr lang="fr-FR" sz="1100" dirty="0" smtClean="0"/>
            </a:p>
            <a:p>
              <a:r>
                <a:rPr lang="fr-FR" sz="1100" dirty="0" smtClean="0"/>
                <a:t>Lien éditorial vers les éléments positionnés pour modification</a:t>
              </a:r>
              <a:endParaRPr lang="fr-FR" sz="1100" dirty="0"/>
            </a:p>
            <a:p>
              <a:endParaRPr lang="fr-FR" sz="1100" dirty="0"/>
            </a:p>
            <a:p>
              <a:r>
                <a:rPr lang="fr-FR" sz="1100" dirty="0" smtClean="0"/>
                <a:t>Aperçus de montage </a:t>
              </a:r>
              <a:r>
                <a:rPr lang="fr-FR" sz="1100" dirty="0" err="1" smtClean="0"/>
                <a:t>Indesign</a:t>
              </a:r>
              <a:r>
                <a:rPr lang="fr-FR" sz="1100" dirty="0" smtClean="0"/>
                <a:t> de la page dans son contexte (Têtières, décorations et variables de folio, de date, …)</a:t>
              </a:r>
            </a:p>
            <a:p>
              <a:endParaRPr lang="fr-FR" sz="1100" dirty="0" smtClean="0"/>
            </a:p>
            <a:p>
              <a:r>
                <a:rPr lang="fr-FR" sz="1100" dirty="0" smtClean="0"/>
                <a:t>Page pouvant être initialisée par un modèle (de carton ou de forme)</a:t>
              </a:r>
            </a:p>
            <a:p>
              <a:endParaRPr lang="fr-FR" sz="1100" dirty="0"/>
            </a:p>
            <a:p>
              <a:r>
                <a:rPr lang="fr-FR" sz="1100" dirty="0" smtClean="0"/>
                <a:t>Envoi de la page en </a:t>
              </a:r>
              <a:r>
                <a:rPr lang="fr-FR" sz="1100" b="1" dirty="0" smtClean="0"/>
                <a:t>RELECTURE</a:t>
              </a:r>
              <a:endParaRPr lang="fr-FR" sz="1100" b="1" dirty="0"/>
            </a:p>
            <a:p>
              <a:endParaRPr lang="fr-FR" sz="1200" dirty="0" smtClean="0"/>
            </a:p>
            <a:p>
              <a:endParaRPr lang="fr-FR" sz="1200" dirty="0"/>
            </a:p>
          </p:txBody>
        </p:sp>
        <p:cxnSp>
          <p:nvCxnSpPr>
            <p:cNvPr id="8" name="Connecteur droit 7"/>
            <p:cNvCxnSpPr/>
            <p:nvPr/>
          </p:nvCxnSpPr>
          <p:spPr>
            <a:xfrm>
              <a:off x="6012160" y="476671"/>
              <a:ext cx="0" cy="540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179512" y="1268760"/>
            <a:ext cx="5328592" cy="518457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49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e 27"/>
          <p:cNvGrpSpPr/>
          <p:nvPr/>
        </p:nvGrpSpPr>
        <p:grpSpPr>
          <a:xfrm>
            <a:off x="278207" y="188640"/>
            <a:ext cx="4978336" cy="5760640"/>
            <a:chOff x="278207" y="188640"/>
            <a:chExt cx="4978336" cy="5760640"/>
          </a:xfrm>
        </p:grpSpPr>
        <p:cxnSp>
          <p:nvCxnSpPr>
            <p:cNvPr id="29" name="Connecteur droit avec flèche 28"/>
            <p:cNvCxnSpPr>
              <a:stCxn id="37" idx="2"/>
              <a:endCxn id="39" idx="0"/>
            </p:cNvCxnSpPr>
            <p:nvPr/>
          </p:nvCxnSpPr>
          <p:spPr>
            <a:xfrm>
              <a:off x="4301864" y="844707"/>
              <a:ext cx="0" cy="85614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à coins arrondis 36"/>
            <p:cNvSpPr/>
            <p:nvPr/>
          </p:nvSpPr>
          <p:spPr>
            <a:xfrm>
              <a:off x="3347864" y="412707"/>
              <a:ext cx="1908000" cy="432000"/>
            </a:xfrm>
            <a:prstGeom prst="roundRect">
              <a:avLst/>
            </a:prstGeom>
            <a:solidFill>
              <a:srgbClr val="62B0B6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MONTAGE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278207" y="3573064"/>
              <a:ext cx="1908000" cy="432000"/>
            </a:xfrm>
            <a:prstGeom prst="roundRect">
              <a:avLst/>
            </a:prstGeom>
            <a:solidFill>
              <a:srgbClr val="A61B17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bg1"/>
                  </a:solidFill>
                </a:rPr>
                <a:t>MAQUETTE</a:t>
              </a:r>
              <a:endParaRPr lang="fr-FR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Rectangle à coins arrondis 38"/>
            <p:cNvSpPr/>
            <p:nvPr/>
          </p:nvSpPr>
          <p:spPr>
            <a:xfrm>
              <a:off x="3347864" y="1700856"/>
              <a:ext cx="1908000" cy="432000"/>
            </a:xfrm>
            <a:prstGeom prst="roundRect">
              <a:avLst/>
            </a:prstGeom>
            <a:solidFill>
              <a:srgbClr val="F2610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RELECTURE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Connecteur droit avec flèche 39"/>
            <p:cNvCxnSpPr>
              <a:stCxn id="39" idx="1"/>
              <a:endCxn id="38" idx="0"/>
            </p:cNvCxnSpPr>
            <p:nvPr/>
          </p:nvCxnSpPr>
          <p:spPr>
            <a:xfrm flipH="1">
              <a:off x="1232207" y="1916856"/>
              <a:ext cx="2115657" cy="165620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avec flèche 40"/>
            <p:cNvCxnSpPr>
              <a:stCxn id="38" idx="2"/>
              <a:endCxn id="43" idx="1"/>
            </p:cNvCxnSpPr>
            <p:nvPr/>
          </p:nvCxnSpPr>
          <p:spPr>
            <a:xfrm>
              <a:off x="1232207" y="4005064"/>
              <a:ext cx="2115657" cy="172821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avec flèche 41"/>
            <p:cNvCxnSpPr>
              <a:stCxn id="38" idx="3"/>
              <a:endCxn id="49" idx="1"/>
            </p:cNvCxnSpPr>
            <p:nvPr/>
          </p:nvCxnSpPr>
          <p:spPr>
            <a:xfrm>
              <a:off x="2186207" y="3789064"/>
              <a:ext cx="51358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à coins arrondis 42"/>
            <p:cNvSpPr/>
            <p:nvPr/>
          </p:nvSpPr>
          <p:spPr>
            <a:xfrm>
              <a:off x="3347864" y="5517280"/>
              <a:ext cx="1908000" cy="432000"/>
            </a:xfrm>
            <a:prstGeom prst="roundRect">
              <a:avLst/>
            </a:prstGeom>
            <a:solidFill>
              <a:srgbClr val="1BA617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BAT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Connecteur droit avec flèche 43"/>
            <p:cNvCxnSpPr/>
            <p:nvPr/>
          </p:nvCxnSpPr>
          <p:spPr>
            <a:xfrm>
              <a:off x="5076056" y="2132856"/>
              <a:ext cx="0" cy="338442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avec flèche 44"/>
            <p:cNvCxnSpPr/>
            <p:nvPr/>
          </p:nvCxnSpPr>
          <p:spPr>
            <a:xfrm>
              <a:off x="4932040" y="2132856"/>
              <a:ext cx="0" cy="33844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6" name="Picture 2" descr="C:\Users\Tn\Desktop\Indesign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5922" y="3357038"/>
              <a:ext cx="170285" cy="1702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" name="Picture 3" descr="C:\Users\Tn\Desktop\Melody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3953" y="1484784"/>
              <a:ext cx="342590" cy="171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" name="Picture 3" descr="C:\Users\Tn\Desktop\Melody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3953" y="188640"/>
              <a:ext cx="342590" cy="171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" name="Rectangle à coins arrondis 48"/>
            <p:cNvSpPr/>
            <p:nvPr/>
          </p:nvSpPr>
          <p:spPr>
            <a:xfrm>
              <a:off x="2699792" y="3573064"/>
              <a:ext cx="1908000" cy="432000"/>
            </a:xfrm>
            <a:prstGeom prst="roundRect">
              <a:avLst/>
            </a:prstGeom>
            <a:solidFill>
              <a:srgbClr val="CAA1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BLOCAGE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Connecteur droit avec flèche 49"/>
            <p:cNvCxnSpPr>
              <a:endCxn id="49" idx="0"/>
            </p:cNvCxnSpPr>
            <p:nvPr/>
          </p:nvCxnSpPr>
          <p:spPr>
            <a:xfrm>
              <a:off x="3653792" y="2132856"/>
              <a:ext cx="0" cy="144020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avec flèche 50"/>
            <p:cNvCxnSpPr>
              <a:stCxn id="49" idx="2"/>
            </p:cNvCxnSpPr>
            <p:nvPr/>
          </p:nvCxnSpPr>
          <p:spPr>
            <a:xfrm>
              <a:off x="3653792" y="4005064"/>
              <a:ext cx="0" cy="151221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0" name="Picture 2" descr="C:\Users\Tn\Desktop\Indesign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7507" y="3366775"/>
              <a:ext cx="170285" cy="1702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" name="Picture 3" descr="C:\Users\Tn\Desktop\Melody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0914" y="3365764"/>
              <a:ext cx="342590" cy="171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2" name="Connecteur droit avec flèche 61"/>
            <p:cNvCxnSpPr/>
            <p:nvPr/>
          </p:nvCxnSpPr>
          <p:spPr>
            <a:xfrm>
              <a:off x="1403648" y="4005064"/>
              <a:ext cx="1944216" cy="158417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avec flèche 62"/>
            <p:cNvCxnSpPr/>
            <p:nvPr/>
          </p:nvCxnSpPr>
          <p:spPr>
            <a:xfrm>
              <a:off x="3779912" y="4005064"/>
              <a:ext cx="0" cy="151221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179512" y="2744960"/>
            <a:ext cx="5328592" cy="334833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27584" y="116632"/>
            <a:ext cx="4680520" cy="115614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8" name="Groupe 17"/>
          <p:cNvGrpSpPr/>
          <p:nvPr/>
        </p:nvGrpSpPr>
        <p:grpSpPr>
          <a:xfrm>
            <a:off x="5760000" y="412706"/>
            <a:ext cx="2880000" cy="5760000"/>
            <a:chOff x="6012160" y="476671"/>
            <a:chExt cx="2376265" cy="5400000"/>
          </a:xfrm>
        </p:grpSpPr>
        <p:sp>
          <p:nvSpPr>
            <p:cNvPr id="19" name="ZoneTexte 18"/>
            <p:cNvSpPr txBox="1"/>
            <p:nvPr/>
          </p:nvSpPr>
          <p:spPr>
            <a:xfrm>
              <a:off x="6012161" y="476671"/>
              <a:ext cx="2376264" cy="53091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RELECTURE</a:t>
              </a:r>
            </a:p>
            <a:p>
              <a:endParaRPr lang="fr-FR" sz="1600" b="1" dirty="0" smtClean="0"/>
            </a:p>
            <a:p>
              <a:r>
                <a:rPr lang="fr-FR" sz="1100" i="1" dirty="0" smtClean="0"/>
                <a:t> </a:t>
              </a:r>
              <a:r>
                <a:rPr lang="fr-FR" sz="1100" i="1" dirty="0"/>
                <a:t>- Etape accessible par le </a:t>
              </a:r>
              <a:r>
                <a:rPr lang="fr-FR" sz="1100" i="1" u="sng" dirty="0"/>
                <a:t>Secrétariat de Rédaction</a:t>
              </a:r>
            </a:p>
            <a:p>
              <a:endParaRPr lang="fr-FR" sz="1100" dirty="0" smtClean="0"/>
            </a:p>
            <a:p>
              <a:r>
                <a:rPr lang="fr-FR" sz="1100" dirty="0" smtClean="0"/>
                <a:t>Visualisation de la page dans le </a:t>
              </a:r>
              <a:r>
                <a:rPr lang="fr-FR" sz="1100" dirty="0"/>
                <a:t>B</a:t>
              </a:r>
              <a:r>
                <a:rPr lang="fr-FR" sz="1100" dirty="0" smtClean="0"/>
                <a:t>ackOffice avec possibilité de zoom</a:t>
              </a:r>
            </a:p>
            <a:p>
              <a:endParaRPr lang="fr-FR" sz="1100" dirty="0"/>
            </a:p>
            <a:p>
              <a:r>
                <a:rPr lang="fr-FR" sz="1100" dirty="0" smtClean="0"/>
                <a:t>Possibilité d’imprimer la page pour relecture sur papier</a:t>
              </a:r>
            </a:p>
            <a:p>
              <a:endParaRPr lang="fr-FR" sz="1100" dirty="0"/>
            </a:p>
            <a:p>
              <a:r>
                <a:rPr lang="fr-FR" sz="1100" dirty="0" smtClean="0"/>
                <a:t>La page et ses contenus sont directement éditables dans le backoffice comme lors de l’étape précédente </a:t>
              </a:r>
              <a:r>
                <a:rPr lang="fr-FR" sz="1100" b="1" dirty="0" smtClean="0"/>
                <a:t>MONTAGE </a:t>
              </a:r>
              <a:r>
                <a:rPr lang="fr-FR" sz="1100" dirty="0" smtClean="0"/>
                <a:t>pour corriger directement le contenu suite à la relecture</a:t>
              </a:r>
            </a:p>
            <a:p>
              <a:endParaRPr lang="fr-FR" sz="1100" dirty="0"/>
            </a:p>
            <a:p>
              <a:r>
                <a:rPr lang="fr-FR" sz="1100" dirty="0" smtClean="0"/>
                <a:t>Plusieurs version de la page peuvent être imprimées</a:t>
              </a:r>
            </a:p>
            <a:p>
              <a:endParaRPr lang="fr-FR" sz="1100" dirty="0"/>
            </a:p>
            <a:p>
              <a:r>
                <a:rPr lang="fr-FR" sz="1100" dirty="0" smtClean="0"/>
                <a:t>Une fois la relecture et les éventuelles correction éditoriales effectuées la page peut être envoyée :</a:t>
              </a:r>
            </a:p>
            <a:p>
              <a:endParaRPr lang="fr-FR" sz="11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00" dirty="0" smtClean="0"/>
                <a:t>En </a:t>
              </a:r>
              <a:r>
                <a:rPr lang="fr-FR" sz="1100" b="1" dirty="0" smtClean="0"/>
                <a:t>MAQUETTE</a:t>
              </a:r>
              <a:r>
                <a:rPr lang="fr-FR" sz="1100" dirty="0" smtClean="0"/>
                <a:t> si la page nécessite quelques ajustements dans </a:t>
              </a:r>
              <a:r>
                <a:rPr lang="fr-FR" sz="1100" dirty="0" err="1" smtClean="0"/>
                <a:t>Indesign</a:t>
              </a:r>
              <a:endParaRPr lang="fr-FR" sz="1100" dirty="0" smtClean="0"/>
            </a:p>
            <a:p>
              <a:endParaRPr lang="fr-FR" sz="11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00" dirty="0" smtClean="0"/>
                <a:t>En </a:t>
              </a:r>
              <a:r>
                <a:rPr lang="fr-FR" sz="1100" b="1" dirty="0" smtClean="0"/>
                <a:t>BLOCAGE</a:t>
              </a:r>
              <a:r>
                <a:rPr lang="fr-FR" sz="1100" dirty="0" smtClean="0"/>
                <a:t> si la page nécessite d’être retenue par le </a:t>
              </a:r>
              <a:r>
                <a:rPr lang="fr-FR" sz="1100" i="1" u="sng" dirty="0" smtClean="0"/>
                <a:t>Secrétariat Général de Rédaction</a:t>
              </a:r>
              <a:r>
                <a:rPr lang="fr-FR" sz="1100" dirty="0" smtClean="0"/>
                <a:t> avant envoi en BAT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00" dirty="0" smtClean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00" dirty="0"/>
                <a:t>En </a:t>
              </a:r>
              <a:r>
                <a:rPr lang="fr-FR" sz="1100" b="1" dirty="0" smtClean="0"/>
                <a:t>BAT</a:t>
              </a:r>
              <a:r>
                <a:rPr lang="fr-FR" sz="1100" dirty="0" smtClean="0"/>
                <a:t> </a:t>
              </a:r>
              <a:r>
                <a:rPr lang="fr-FR" sz="1100" dirty="0"/>
                <a:t>si </a:t>
              </a:r>
              <a:r>
                <a:rPr lang="fr-FR" sz="1100" dirty="0" smtClean="0"/>
                <a:t>la </a:t>
              </a:r>
              <a:r>
                <a:rPr lang="fr-FR" sz="1100" dirty="0"/>
                <a:t>page est </a:t>
              </a:r>
              <a:r>
                <a:rPr lang="fr-FR" sz="1100" dirty="0" smtClean="0"/>
                <a:t>terminée</a:t>
              </a:r>
              <a:endParaRPr lang="fr-FR" sz="1100" dirty="0"/>
            </a:p>
          </p:txBody>
        </p:sp>
        <p:cxnSp>
          <p:nvCxnSpPr>
            <p:cNvPr id="20" name="Connecteur droit 19"/>
            <p:cNvCxnSpPr/>
            <p:nvPr/>
          </p:nvCxnSpPr>
          <p:spPr>
            <a:xfrm>
              <a:off x="6012160" y="476671"/>
              <a:ext cx="0" cy="540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5491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e 26"/>
          <p:cNvGrpSpPr/>
          <p:nvPr/>
        </p:nvGrpSpPr>
        <p:grpSpPr>
          <a:xfrm>
            <a:off x="278207" y="188640"/>
            <a:ext cx="4978336" cy="5760640"/>
            <a:chOff x="278207" y="188640"/>
            <a:chExt cx="4978336" cy="5760640"/>
          </a:xfrm>
        </p:grpSpPr>
        <p:cxnSp>
          <p:nvCxnSpPr>
            <p:cNvPr id="28" name="Connecteur droit avec flèche 27"/>
            <p:cNvCxnSpPr>
              <a:stCxn id="29" idx="2"/>
              <a:endCxn id="36" idx="0"/>
            </p:cNvCxnSpPr>
            <p:nvPr/>
          </p:nvCxnSpPr>
          <p:spPr>
            <a:xfrm>
              <a:off x="4301864" y="844707"/>
              <a:ext cx="0" cy="85614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à coins arrondis 28"/>
            <p:cNvSpPr/>
            <p:nvPr/>
          </p:nvSpPr>
          <p:spPr>
            <a:xfrm>
              <a:off x="3347864" y="412707"/>
              <a:ext cx="1908000" cy="432000"/>
            </a:xfrm>
            <a:prstGeom prst="roundRect">
              <a:avLst/>
            </a:prstGeom>
            <a:solidFill>
              <a:srgbClr val="62B0B6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MONTAGE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à coins arrondis 34"/>
            <p:cNvSpPr/>
            <p:nvPr/>
          </p:nvSpPr>
          <p:spPr>
            <a:xfrm>
              <a:off x="278207" y="3573064"/>
              <a:ext cx="1908000" cy="432000"/>
            </a:xfrm>
            <a:prstGeom prst="roundRect">
              <a:avLst/>
            </a:prstGeom>
            <a:solidFill>
              <a:srgbClr val="A61B17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bg1"/>
                  </a:solidFill>
                </a:rPr>
                <a:t>MAQUETTE</a:t>
              </a:r>
              <a:endParaRPr lang="fr-FR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3347864" y="1700856"/>
              <a:ext cx="1908000" cy="432000"/>
            </a:xfrm>
            <a:prstGeom prst="roundRect">
              <a:avLst/>
            </a:prstGeom>
            <a:solidFill>
              <a:srgbClr val="F2610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RELECTURE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Connecteur droit avec flèche 36"/>
            <p:cNvCxnSpPr>
              <a:stCxn id="36" idx="1"/>
              <a:endCxn id="35" idx="0"/>
            </p:cNvCxnSpPr>
            <p:nvPr/>
          </p:nvCxnSpPr>
          <p:spPr>
            <a:xfrm flipH="1">
              <a:off x="1232207" y="1916856"/>
              <a:ext cx="2115657" cy="165620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avec flèche 37"/>
            <p:cNvCxnSpPr>
              <a:stCxn id="35" idx="2"/>
              <a:endCxn id="40" idx="1"/>
            </p:cNvCxnSpPr>
            <p:nvPr/>
          </p:nvCxnSpPr>
          <p:spPr>
            <a:xfrm>
              <a:off x="1232207" y="4005064"/>
              <a:ext cx="2115657" cy="172821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avec flèche 38"/>
            <p:cNvCxnSpPr>
              <a:stCxn id="35" idx="3"/>
              <a:endCxn id="46" idx="1"/>
            </p:cNvCxnSpPr>
            <p:nvPr/>
          </p:nvCxnSpPr>
          <p:spPr>
            <a:xfrm>
              <a:off x="2186207" y="3789064"/>
              <a:ext cx="51358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à coins arrondis 39"/>
            <p:cNvSpPr/>
            <p:nvPr/>
          </p:nvSpPr>
          <p:spPr>
            <a:xfrm>
              <a:off x="3347864" y="5517280"/>
              <a:ext cx="1908000" cy="432000"/>
            </a:xfrm>
            <a:prstGeom prst="roundRect">
              <a:avLst/>
            </a:prstGeom>
            <a:solidFill>
              <a:srgbClr val="1BA617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BAT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1" name="Connecteur droit avec flèche 40"/>
            <p:cNvCxnSpPr/>
            <p:nvPr/>
          </p:nvCxnSpPr>
          <p:spPr>
            <a:xfrm>
              <a:off x="5076056" y="2132856"/>
              <a:ext cx="0" cy="338442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avec flèche 41"/>
            <p:cNvCxnSpPr/>
            <p:nvPr/>
          </p:nvCxnSpPr>
          <p:spPr>
            <a:xfrm>
              <a:off x="4932040" y="2132856"/>
              <a:ext cx="0" cy="33844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3" name="Picture 2" descr="C:\Users\Tn\Desktop\Indesign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5922" y="3357038"/>
              <a:ext cx="170285" cy="1702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3" descr="C:\Users\Tn\Desktop\Melody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3953" y="1484784"/>
              <a:ext cx="342590" cy="171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3" descr="C:\Users\Tn\Desktop\Melody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3953" y="188640"/>
              <a:ext cx="342590" cy="171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6" name="Rectangle à coins arrondis 45"/>
            <p:cNvSpPr/>
            <p:nvPr/>
          </p:nvSpPr>
          <p:spPr>
            <a:xfrm>
              <a:off x="2699792" y="3573064"/>
              <a:ext cx="1908000" cy="432000"/>
            </a:xfrm>
            <a:prstGeom prst="roundRect">
              <a:avLst/>
            </a:prstGeom>
            <a:solidFill>
              <a:srgbClr val="CAA1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BLOCAGE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7" name="Connecteur droit avec flèche 46"/>
            <p:cNvCxnSpPr>
              <a:endCxn id="46" idx="0"/>
            </p:cNvCxnSpPr>
            <p:nvPr/>
          </p:nvCxnSpPr>
          <p:spPr>
            <a:xfrm>
              <a:off x="3653792" y="2132856"/>
              <a:ext cx="0" cy="144020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avec flèche 47"/>
            <p:cNvCxnSpPr>
              <a:stCxn id="46" idx="2"/>
            </p:cNvCxnSpPr>
            <p:nvPr/>
          </p:nvCxnSpPr>
          <p:spPr>
            <a:xfrm>
              <a:off x="3653792" y="4005064"/>
              <a:ext cx="0" cy="151221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9" name="Picture 2" descr="C:\Users\Tn\Desktop\Indesign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7507" y="3366775"/>
              <a:ext cx="170285" cy="1702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9" name="Picture 3" descr="C:\Users\Tn\Desktop\Melody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0914" y="3365764"/>
              <a:ext cx="342590" cy="171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0" name="Connecteur droit avec flèche 59"/>
            <p:cNvCxnSpPr/>
            <p:nvPr/>
          </p:nvCxnSpPr>
          <p:spPr>
            <a:xfrm>
              <a:off x="1403648" y="4005064"/>
              <a:ext cx="1944216" cy="158417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avec flèche 60"/>
            <p:cNvCxnSpPr/>
            <p:nvPr/>
          </p:nvCxnSpPr>
          <p:spPr>
            <a:xfrm>
              <a:off x="3779912" y="4005064"/>
              <a:ext cx="0" cy="151221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e 15"/>
          <p:cNvGrpSpPr/>
          <p:nvPr/>
        </p:nvGrpSpPr>
        <p:grpSpPr>
          <a:xfrm>
            <a:off x="5760000" y="414000"/>
            <a:ext cx="2880000" cy="5760000"/>
            <a:chOff x="6012160" y="476671"/>
            <a:chExt cx="2376264" cy="5400000"/>
          </a:xfrm>
        </p:grpSpPr>
        <p:sp>
          <p:nvSpPr>
            <p:cNvPr id="17" name="ZoneTexte 16"/>
            <p:cNvSpPr txBox="1"/>
            <p:nvPr/>
          </p:nvSpPr>
          <p:spPr>
            <a:xfrm>
              <a:off x="6012160" y="476671"/>
              <a:ext cx="2376264" cy="3606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MAQUETTE</a:t>
              </a:r>
            </a:p>
            <a:p>
              <a:endParaRPr lang="fr-FR" b="1" dirty="0"/>
            </a:p>
            <a:p>
              <a:r>
                <a:rPr lang="fr-FR" sz="1100" i="1" dirty="0" smtClean="0"/>
                <a:t> </a:t>
              </a:r>
              <a:r>
                <a:rPr lang="fr-FR" sz="1100" i="1" dirty="0"/>
                <a:t>- Etape accessible </a:t>
              </a:r>
              <a:r>
                <a:rPr lang="fr-FR" sz="1100" i="1" dirty="0" smtClean="0"/>
                <a:t>par </a:t>
              </a:r>
              <a:r>
                <a:rPr lang="fr-FR" sz="1100" i="1" dirty="0"/>
                <a:t>la </a:t>
              </a:r>
              <a:r>
                <a:rPr lang="fr-FR" sz="1100" i="1" u="sng" dirty="0" smtClean="0"/>
                <a:t>Fabrication</a:t>
              </a:r>
              <a:r>
                <a:rPr lang="fr-FR" sz="1100" i="1" dirty="0" smtClean="0"/>
                <a:t> et par </a:t>
              </a:r>
              <a:r>
                <a:rPr lang="fr-FR" sz="1100" i="1" dirty="0"/>
                <a:t>le </a:t>
              </a:r>
              <a:r>
                <a:rPr lang="fr-FR" sz="1100" i="1" u="sng" dirty="0"/>
                <a:t>Secrétariat Général de Rédaction</a:t>
              </a:r>
            </a:p>
            <a:p>
              <a:endParaRPr lang="fr-FR" sz="1100" dirty="0" smtClean="0"/>
            </a:p>
            <a:p>
              <a:r>
                <a:rPr lang="fr-FR" sz="1100" dirty="0" smtClean="0"/>
                <a:t>Ouverture de la page dans </a:t>
              </a:r>
              <a:r>
                <a:rPr lang="fr-FR" sz="1100" dirty="0" err="1" smtClean="0"/>
                <a:t>Indesign</a:t>
              </a:r>
              <a:endParaRPr lang="fr-FR" sz="1100" dirty="0" smtClean="0"/>
            </a:p>
            <a:p>
              <a:endParaRPr lang="fr-FR" sz="1100" dirty="0"/>
            </a:p>
            <a:p>
              <a:r>
                <a:rPr lang="fr-FR" sz="1100" dirty="0" smtClean="0"/>
                <a:t>Envoi de la page en </a:t>
              </a:r>
              <a:r>
                <a:rPr lang="fr-FR" sz="1100" b="1" dirty="0" smtClean="0"/>
                <a:t>BAT</a:t>
              </a:r>
              <a:r>
                <a:rPr lang="fr-FR" sz="1100" dirty="0" smtClean="0"/>
                <a:t> ou en </a:t>
              </a:r>
              <a:r>
                <a:rPr lang="fr-FR" sz="1100" b="1" dirty="0" smtClean="0"/>
                <a:t>BLOCAGE</a:t>
              </a:r>
              <a:r>
                <a:rPr lang="fr-FR" sz="1100" dirty="0" smtClean="0"/>
                <a:t> directement depuis le Menu MELODY de </a:t>
              </a:r>
              <a:r>
                <a:rPr lang="fr-FR" sz="1100" dirty="0" err="1" smtClean="0"/>
                <a:t>InDesign</a:t>
              </a:r>
              <a:endParaRPr lang="fr-FR" sz="1100" dirty="0" smtClean="0"/>
            </a:p>
            <a:p>
              <a:endParaRPr lang="fr-FR" sz="1100" dirty="0"/>
            </a:p>
            <a:p>
              <a:r>
                <a:rPr lang="fr-FR" sz="1100" dirty="0" smtClean="0"/>
                <a:t>La </a:t>
              </a:r>
              <a:r>
                <a:rPr lang="fr-FR" sz="1100" dirty="0"/>
                <a:t>page peut être envoyée </a:t>
              </a:r>
              <a:r>
                <a:rPr lang="fr-FR" sz="1100" dirty="0" smtClean="0"/>
                <a:t>:</a:t>
              </a:r>
              <a:endParaRPr lang="fr-FR" sz="1100" dirty="0"/>
            </a:p>
            <a:p>
              <a:endParaRPr lang="fr-FR" sz="11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00" dirty="0" smtClean="0"/>
                <a:t>En </a:t>
              </a:r>
              <a:r>
                <a:rPr lang="fr-FR" sz="1100" b="1" dirty="0"/>
                <a:t>BLOCAGE</a:t>
              </a:r>
              <a:r>
                <a:rPr lang="fr-FR" sz="1100" dirty="0"/>
                <a:t> si la page nécessite d’être retenue par le </a:t>
              </a:r>
              <a:r>
                <a:rPr lang="fr-FR" sz="1100" i="1" u="sng" dirty="0"/>
                <a:t>Secrétariat Général de Rédaction</a:t>
              </a:r>
              <a:r>
                <a:rPr lang="fr-FR" sz="1100" dirty="0"/>
                <a:t> avant envoi en BAT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00" dirty="0"/>
                <a:t>En </a:t>
              </a:r>
              <a:r>
                <a:rPr lang="fr-FR" sz="1100" b="1" dirty="0"/>
                <a:t>BAT</a:t>
              </a:r>
              <a:r>
                <a:rPr lang="fr-FR" sz="1100" dirty="0"/>
                <a:t> si la page est terminée</a:t>
              </a:r>
            </a:p>
            <a:p>
              <a:endParaRPr lang="fr-FR" sz="1100" dirty="0"/>
            </a:p>
            <a:p>
              <a:endParaRPr lang="fr-FR" sz="1100" dirty="0" smtClean="0"/>
            </a:p>
            <a:p>
              <a:endParaRPr lang="fr-FR" sz="1200" dirty="0"/>
            </a:p>
          </p:txBody>
        </p:sp>
        <p:cxnSp>
          <p:nvCxnSpPr>
            <p:cNvPr id="18" name="Connecteur droit 17"/>
            <p:cNvCxnSpPr/>
            <p:nvPr/>
          </p:nvCxnSpPr>
          <p:spPr>
            <a:xfrm>
              <a:off x="6012160" y="476671"/>
              <a:ext cx="0" cy="540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Rectangle 66"/>
          <p:cNvSpPr/>
          <p:nvPr/>
        </p:nvSpPr>
        <p:spPr>
          <a:xfrm>
            <a:off x="2442999" y="107937"/>
            <a:ext cx="3065105" cy="612937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561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e 45"/>
          <p:cNvGrpSpPr/>
          <p:nvPr/>
        </p:nvGrpSpPr>
        <p:grpSpPr>
          <a:xfrm>
            <a:off x="278207" y="188640"/>
            <a:ext cx="4978336" cy="5760640"/>
            <a:chOff x="278207" y="188640"/>
            <a:chExt cx="4978336" cy="5760640"/>
          </a:xfrm>
        </p:grpSpPr>
        <p:cxnSp>
          <p:nvCxnSpPr>
            <p:cNvPr id="47" name="Connecteur droit avec flèche 46"/>
            <p:cNvCxnSpPr>
              <a:stCxn id="48" idx="2"/>
              <a:endCxn id="50" idx="0"/>
            </p:cNvCxnSpPr>
            <p:nvPr/>
          </p:nvCxnSpPr>
          <p:spPr>
            <a:xfrm>
              <a:off x="4301864" y="844707"/>
              <a:ext cx="0" cy="85614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à coins arrondis 47"/>
            <p:cNvSpPr/>
            <p:nvPr/>
          </p:nvSpPr>
          <p:spPr>
            <a:xfrm>
              <a:off x="3347864" y="412707"/>
              <a:ext cx="1908000" cy="432000"/>
            </a:xfrm>
            <a:prstGeom prst="roundRect">
              <a:avLst/>
            </a:prstGeom>
            <a:solidFill>
              <a:srgbClr val="62B0B6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MONTAGE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à coins arrondis 48"/>
            <p:cNvSpPr/>
            <p:nvPr/>
          </p:nvSpPr>
          <p:spPr>
            <a:xfrm>
              <a:off x="278207" y="3573064"/>
              <a:ext cx="1908000" cy="432000"/>
            </a:xfrm>
            <a:prstGeom prst="roundRect">
              <a:avLst/>
            </a:prstGeom>
            <a:solidFill>
              <a:srgbClr val="A61B17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bg1"/>
                  </a:solidFill>
                </a:rPr>
                <a:t>MAQUETTE</a:t>
              </a:r>
              <a:endParaRPr lang="fr-FR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50" name="Rectangle à coins arrondis 49"/>
            <p:cNvSpPr/>
            <p:nvPr/>
          </p:nvSpPr>
          <p:spPr>
            <a:xfrm>
              <a:off x="3347864" y="1700856"/>
              <a:ext cx="1908000" cy="432000"/>
            </a:xfrm>
            <a:prstGeom prst="roundRect">
              <a:avLst/>
            </a:prstGeom>
            <a:solidFill>
              <a:srgbClr val="F2610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RELECTURE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Connecteur droit avec flèche 50"/>
            <p:cNvCxnSpPr>
              <a:stCxn id="50" idx="1"/>
              <a:endCxn id="49" idx="0"/>
            </p:cNvCxnSpPr>
            <p:nvPr/>
          </p:nvCxnSpPr>
          <p:spPr>
            <a:xfrm flipH="1">
              <a:off x="1232207" y="1916856"/>
              <a:ext cx="2115657" cy="165620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avec flèche 51"/>
            <p:cNvCxnSpPr>
              <a:stCxn id="49" idx="2"/>
              <a:endCxn id="54" idx="1"/>
            </p:cNvCxnSpPr>
            <p:nvPr/>
          </p:nvCxnSpPr>
          <p:spPr>
            <a:xfrm>
              <a:off x="1232207" y="4005064"/>
              <a:ext cx="2115657" cy="172821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avec flèche 52"/>
            <p:cNvCxnSpPr>
              <a:stCxn id="49" idx="3"/>
              <a:endCxn id="60" idx="1"/>
            </p:cNvCxnSpPr>
            <p:nvPr/>
          </p:nvCxnSpPr>
          <p:spPr>
            <a:xfrm>
              <a:off x="2186207" y="3789064"/>
              <a:ext cx="51358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à coins arrondis 53"/>
            <p:cNvSpPr/>
            <p:nvPr/>
          </p:nvSpPr>
          <p:spPr>
            <a:xfrm>
              <a:off x="3347864" y="5517280"/>
              <a:ext cx="1908000" cy="432000"/>
            </a:xfrm>
            <a:prstGeom prst="roundRect">
              <a:avLst/>
            </a:prstGeom>
            <a:solidFill>
              <a:srgbClr val="1BA617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BAT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5" name="Connecteur droit avec flèche 54"/>
            <p:cNvCxnSpPr/>
            <p:nvPr/>
          </p:nvCxnSpPr>
          <p:spPr>
            <a:xfrm>
              <a:off x="5076056" y="2132856"/>
              <a:ext cx="0" cy="338442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avec flèche 55"/>
            <p:cNvCxnSpPr/>
            <p:nvPr/>
          </p:nvCxnSpPr>
          <p:spPr>
            <a:xfrm>
              <a:off x="4932040" y="2132856"/>
              <a:ext cx="0" cy="33844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7" name="Picture 2" descr="C:\Users\Tn\Desktop\Indesign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5922" y="3357038"/>
              <a:ext cx="170285" cy="1702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3" descr="C:\Users\Tn\Desktop\Melody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3953" y="1484784"/>
              <a:ext cx="342590" cy="171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9" name="Picture 3" descr="C:\Users\Tn\Desktop\Melody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3953" y="188640"/>
              <a:ext cx="342590" cy="171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0" name="Rectangle à coins arrondis 59"/>
            <p:cNvSpPr/>
            <p:nvPr/>
          </p:nvSpPr>
          <p:spPr>
            <a:xfrm>
              <a:off x="2699792" y="3573064"/>
              <a:ext cx="1908000" cy="432000"/>
            </a:xfrm>
            <a:prstGeom prst="roundRect">
              <a:avLst/>
            </a:prstGeom>
            <a:solidFill>
              <a:srgbClr val="CAA1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BLOCAGE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61" name="Connecteur droit avec flèche 60"/>
            <p:cNvCxnSpPr>
              <a:endCxn id="60" idx="0"/>
            </p:cNvCxnSpPr>
            <p:nvPr/>
          </p:nvCxnSpPr>
          <p:spPr>
            <a:xfrm>
              <a:off x="3653792" y="2132856"/>
              <a:ext cx="0" cy="144020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avec flèche 61"/>
            <p:cNvCxnSpPr>
              <a:stCxn id="60" idx="2"/>
            </p:cNvCxnSpPr>
            <p:nvPr/>
          </p:nvCxnSpPr>
          <p:spPr>
            <a:xfrm>
              <a:off x="3653792" y="4005064"/>
              <a:ext cx="0" cy="151221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3" name="Picture 2" descr="C:\Users\Tn\Desktop\Indesign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7507" y="3366775"/>
              <a:ext cx="170285" cy="1702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4" name="Picture 3" descr="C:\Users\Tn\Desktop\Melody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0914" y="3365764"/>
              <a:ext cx="342590" cy="171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5" name="Connecteur droit avec flèche 64"/>
            <p:cNvCxnSpPr/>
            <p:nvPr/>
          </p:nvCxnSpPr>
          <p:spPr>
            <a:xfrm>
              <a:off x="1403648" y="4005064"/>
              <a:ext cx="1944216" cy="158417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avec flèche 65"/>
            <p:cNvCxnSpPr/>
            <p:nvPr/>
          </p:nvCxnSpPr>
          <p:spPr>
            <a:xfrm>
              <a:off x="3779912" y="4005064"/>
              <a:ext cx="0" cy="151221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611560" y="188640"/>
            <a:ext cx="4824536" cy="288032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467544" y="4797152"/>
            <a:ext cx="4824536" cy="122413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17" name="Groupe 16"/>
          <p:cNvGrpSpPr/>
          <p:nvPr/>
        </p:nvGrpSpPr>
        <p:grpSpPr>
          <a:xfrm>
            <a:off x="5760000" y="414000"/>
            <a:ext cx="2880000" cy="5760000"/>
            <a:chOff x="6012160" y="476671"/>
            <a:chExt cx="2376264" cy="5400000"/>
          </a:xfrm>
        </p:grpSpPr>
        <p:sp>
          <p:nvSpPr>
            <p:cNvPr id="18" name="ZoneTexte 17"/>
            <p:cNvSpPr txBox="1"/>
            <p:nvPr/>
          </p:nvSpPr>
          <p:spPr>
            <a:xfrm>
              <a:off x="6012160" y="476671"/>
              <a:ext cx="2376264" cy="2813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BLOCAGE</a:t>
              </a:r>
            </a:p>
            <a:p>
              <a:endParaRPr lang="fr-FR" b="1" dirty="0"/>
            </a:p>
            <a:p>
              <a:r>
                <a:rPr lang="fr-FR" sz="1100" i="1" dirty="0" smtClean="0"/>
                <a:t> </a:t>
              </a:r>
              <a:r>
                <a:rPr lang="fr-FR" sz="1100" i="1" dirty="0"/>
                <a:t>- Etape accessible </a:t>
              </a:r>
              <a:r>
                <a:rPr lang="fr-FR" sz="1100" i="1" dirty="0" smtClean="0"/>
                <a:t>par le </a:t>
              </a:r>
              <a:r>
                <a:rPr lang="fr-FR" sz="1100" i="1" u="sng" dirty="0" smtClean="0"/>
                <a:t>Secrétariat Général de Rédaction </a:t>
              </a:r>
            </a:p>
            <a:p>
              <a:endParaRPr lang="fr-FR" sz="1100" dirty="0" smtClean="0"/>
            </a:p>
            <a:p>
              <a:r>
                <a:rPr lang="fr-FR" sz="1100" dirty="0" smtClean="0"/>
                <a:t>Visualisation </a:t>
              </a:r>
              <a:r>
                <a:rPr lang="fr-FR" sz="1100" dirty="0"/>
                <a:t>de la page dans le B</a:t>
              </a:r>
              <a:r>
                <a:rPr lang="fr-FR" sz="1100" dirty="0" smtClean="0"/>
                <a:t>ackOffice </a:t>
              </a:r>
              <a:r>
                <a:rPr lang="fr-FR" sz="1100" dirty="0"/>
                <a:t>avec possibilité de zoom</a:t>
              </a:r>
            </a:p>
            <a:p>
              <a:endParaRPr lang="fr-FR" sz="1100" dirty="0"/>
            </a:p>
            <a:p>
              <a:r>
                <a:rPr lang="fr-FR" sz="1100" dirty="0"/>
                <a:t>Possibilité d’imprimer la page pour relecture sur papier</a:t>
              </a:r>
            </a:p>
            <a:p>
              <a:endParaRPr lang="fr-FR" sz="1100" dirty="0" smtClean="0"/>
            </a:p>
            <a:p>
              <a:r>
                <a:rPr lang="fr-FR" sz="1100" dirty="0" smtClean="0"/>
                <a:t>Possibilité d’ouvrir la page dans </a:t>
              </a:r>
              <a:r>
                <a:rPr lang="fr-FR" sz="1100" dirty="0" err="1" smtClean="0"/>
                <a:t>Indesign</a:t>
              </a:r>
              <a:r>
                <a:rPr lang="fr-FR" sz="1100" dirty="0" smtClean="0"/>
                <a:t> pour modifications et affinages</a:t>
              </a:r>
            </a:p>
            <a:p>
              <a:endParaRPr lang="fr-FR" sz="1100" dirty="0"/>
            </a:p>
            <a:p>
              <a:r>
                <a:rPr lang="fr-FR" sz="1100" dirty="0" smtClean="0"/>
                <a:t>Envoi de la page en </a:t>
              </a:r>
              <a:r>
                <a:rPr lang="fr-FR" sz="1100" b="1" dirty="0" smtClean="0"/>
                <a:t>BAT</a:t>
              </a:r>
            </a:p>
            <a:p>
              <a:endParaRPr lang="fr-FR" sz="1200" dirty="0"/>
            </a:p>
          </p:txBody>
        </p:sp>
        <p:cxnSp>
          <p:nvCxnSpPr>
            <p:cNvPr id="19" name="Connecteur droit 18"/>
            <p:cNvCxnSpPr/>
            <p:nvPr/>
          </p:nvCxnSpPr>
          <p:spPr>
            <a:xfrm>
              <a:off x="6012160" y="476671"/>
              <a:ext cx="0" cy="540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Rectangle 73"/>
          <p:cNvSpPr/>
          <p:nvPr/>
        </p:nvSpPr>
        <p:spPr>
          <a:xfrm>
            <a:off x="107504" y="3068960"/>
            <a:ext cx="2335495" cy="1728192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5" name="Rectangle 74"/>
          <p:cNvSpPr/>
          <p:nvPr/>
        </p:nvSpPr>
        <p:spPr>
          <a:xfrm>
            <a:off x="4796887" y="3068960"/>
            <a:ext cx="495193" cy="1728192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024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e 26"/>
          <p:cNvGrpSpPr/>
          <p:nvPr/>
        </p:nvGrpSpPr>
        <p:grpSpPr>
          <a:xfrm>
            <a:off x="278207" y="188640"/>
            <a:ext cx="4978336" cy="5760640"/>
            <a:chOff x="278207" y="188640"/>
            <a:chExt cx="4978336" cy="5760640"/>
          </a:xfrm>
        </p:grpSpPr>
        <p:cxnSp>
          <p:nvCxnSpPr>
            <p:cNvPr id="28" name="Connecteur droit avec flèche 27"/>
            <p:cNvCxnSpPr>
              <a:stCxn id="33" idx="2"/>
              <a:endCxn id="35" idx="0"/>
            </p:cNvCxnSpPr>
            <p:nvPr/>
          </p:nvCxnSpPr>
          <p:spPr>
            <a:xfrm>
              <a:off x="4301864" y="844707"/>
              <a:ext cx="0" cy="85614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à coins arrondis 32"/>
            <p:cNvSpPr/>
            <p:nvPr/>
          </p:nvSpPr>
          <p:spPr>
            <a:xfrm>
              <a:off x="3347864" y="412707"/>
              <a:ext cx="1908000" cy="432000"/>
            </a:xfrm>
            <a:prstGeom prst="roundRect">
              <a:avLst/>
            </a:prstGeom>
            <a:solidFill>
              <a:srgbClr val="62B0B6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MONTAGE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à coins arrondis 33"/>
            <p:cNvSpPr/>
            <p:nvPr/>
          </p:nvSpPr>
          <p:spPr>
            <a:xfrm>
              <a:off x="278207" y="3573064"/>
              <a:ext cx="1908000" cy="432000"/>
            </a:xfrm>
            <a:prstGeom prst="roundRect">
              <a:avLst/>
            </a:prstGeom>
            <a:solidFill>
              <a:srgbClr val="A61B17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bg1"/>
                  </a:solidFill>
                </a:rPr>
                <a:t>MAQUETTE</a:t>
              </a:r>
              <a:endParaRPr lang="fr-FR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35" name="Rectangle à coins arrondis 34"/>
            <p:cNvSpPr/>
            <p:nvPr/>
          </p:nvSpPr>
          <p:spPr>
            <a:xfrm>
              <a:off x="3347864" y="1700856"/>
              <a:ext cx="1908000" cy="432000"/>
            </a:xfrm>
            <a:prstGeom prst="roundRect">
              <a:avLst/>
            </a:prstGeom>
            <a:solidFill>
              <a:srgbClr val="F2610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RELECTURE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Connecteur droit avec flèche 35"/>
            <p:cNvCxnSpPr>
              <a:stCxn id="35" idx="1"/>
              <a:endCxn id="34" idx="0"/>
            </p:cNvCxnSpPr>
            <p:nvPr/>
          </p:nvCxnSpPr>
          <p:spPr>
            <a:xfrm flipH="1">
              <a:off x="1232207" y="1916856"/>
              <a:ext cx="2115657" cy="165620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avec flèche 36"/>
            <p:cNvCxnSpPr>
              <a:stCxn id="34" idx="2"/>
              <a:endCxn id="39" idx="1"/>
            </p:cNvCxnSpPr>
            <p:nvPr/>
          </p:nvCxnSpPr>
          <p:spPr>
            <a:xfrm>
              <a:off x="1232207" y="4005064"/>
              <a:ext cx="2115657" cy="172821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avec flèche 37"/>
            <p:cNvCxnSpPr>
              <a:stCxn id="34" idx="3"/>
              <a:endCxn id="45" idx="1"/>
            </p:cNvCxnSpPr>
            <p:nvPr/>
          </p:nvCxnSpPr>
          <p:spPr>
            <a:xfrm>
              <a:off x="2186207" y="3789064"/>
              <a:ext cx="51358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à coins arrondis 38"/>
            <p:cNvSpPr/>
            <p:nvPr/>
          </p:nvSpPr>
          <p:spPr>
            <a:xfrm>
              <a:off x="3347864" y="5517280"/>
              <a:ext cx="1908000" cy="432000"/>
            </a:xfrm>
            <a:prstGeom prst="roundRect">
              <a:avLst/>
            </a:prstGeom>
            <a:solidFill>
              <a:srgbClr val="1BA617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BAT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Connecteur droit avec flèche 39"/>
            <p:cNvCxnSpPr/>
            <p:nvPr/>
          </p:nvCxnSpPr>
          <p:spPr>
            <a:xfrm>
              <a:off x="5076056" y="2132856"/>
              <a:ext cx="0" cy="338442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avec flèche 40"/>
            <p:cNvCxnSpPr/>
            <p:nvPr/>
          </p:nvCxnSpPr>
          <p:spPr>
            <a:xfrm>
              <a:off x="4932040" y="2132856"/>
              <a:ext cx="0" cy="338442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2" name="Picture 2" descr="C:\Users\Tn\Desktop\Indesign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5922" y="3357038"/>
              <a:ext cx="170285" cy="1702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3" descr="C:\Users\Tn\Desktop\Melody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3953" y="1484784"/>
              <a:ext cx="342590" cy="171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3" descr="C:\Users\Tn\Desktop\Melody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3953" y="188640"/>
              <a:ext cx="342590" cy="171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Rectangle à coins arrondis 44"/>
            <p:cNvSpPr/>
            <p:nvPr/>
          </p:nvSpPr>
          <p:spPr>
            <a:xfrm>
              <a:off x="2699792" y="3573064"/>
              <a:ext cx="1908000" cy="432000"/>
            </a:xfrm>
            <a:prstGeom prst="roundRect">
              <a:avLst/>
            </a:prstGeom>
            <a:solidFill>
              <a:srgbClr val="CAA1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</a:rPr>
                <a:t>BLOCAGE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6" name="Connecteur droit avec flèche 45"/>
            <p:cNvCxnSpPr>
              <a:endCxn id="45" idx="0"/>
            </p:cNvCxnSpPr>
            <p:nvPr/>
          </p:nvCxnSpPr>
          <p:spPr>
            <a:xfrm>
              <a:off x="3653792" y="2132856"/>
              <a:ext cx="0" cy="144020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avec flèche 46"/>
            <p:cNvCxnSpPr>
              <a:stCxn id="45" idx="2"/>
            </p:cNvCxnSpPr>
            <p:nvPr/>
          </p:nvCxnSpPr>
          <p:spPr>
            <a:xfrm>
              <a:off x="3653792" y="4005064"/>
              <a:ext cx="0" cy="151221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8" name="Picture 2" descr="C:\Users\Tn\Desktop\Indesign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7507" y="3366775"/>
              <a:ext cx="170285" cy="1702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3" descr="C:\Users\Tn\Desktop\Melody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0914" y="3365764"/>
              <a:ext cx="342590" cy="171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1" name="Connecteur droit avec flèche 60"/>
            <p:cNvCxnSpPr/>
            <p:nvPr/>
          </p:nvCxnSpPr>
          <p:spPr>
            <a:xfrm>
              <a:off x="1403648" y="4005064"/>
              <a:ext cx="1944216" cy="158417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avec flèche 61"/>
            <p:cNvCxnSpPr/>
            <p:nvPr/>
          </p:nvCxnSpPr>
          <p:spPr>
            <a:xfrm>
              <a:off x="3779912" y="4005064"/>
              <a:ext cx="0" cy="151221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e 15"/>
          <p:cNvGrpSpPr/>
          <p:nvPr/>
        </p:nvGrpSpPr>
        <p:grpSpPr>
          <a:xfrm>
            <a:off x="5760000" y="414000"/>
            <a:ext cx="2880000" cy="5760000"/>
            <a:chOff x="6012160" y="476671"/>
            <a:chExt cx="2376264" cy="5400000"/>
          </a:xfrm>
        </p:grpSpPr>
        <p:sp>
          <p:nvSpPr>
            <p:cNvPr id="17" name="ZoneTexte 16"/>
            <p:cNvSpPr txBox="1"/>
            <p:nvPr/>
          </p:nvSpPr>
          <p:spPr>
            <a:xfrm>
              <a:off x="6012160" y="476671"/>
              <a:ext cx="2376264" cy="36356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BAT</a:t>
              </a:r>
            </a:p>
            <a:p>
              <a:endParaRPr lang="fr-FR" sz="1600" b="1" dirty="0" smtClean="0"/>
            </a:p>
            <a:p>
              <a:r>
                <a:rPr lang="fr-FR" sz="1100" i="1" dirty="0" smtClean="0"/>
                <a:t> </a:t>
              </a:r>
              <a:r>
                <a:rPr lang="fr-FR" sz="1100" i="1" dirty="0"/>
                <a:t>- </a:t>
              </a:r>
              <a:r>
                <a:rPr lang="fr-FR" sz="1100" i="1" dirty="0" smtClean="0"/>
                <a:t>Etape accessible </a:t>
              </a:r>
              <a:r>
                <a:rPr lang="fr-FR" sz="1100" i="1" dirty="0"/>
                <a:t>par le </a:t>
              </a:r>
              <a:r>
                <a:rPr lang="fr-FR" sz="1100" i="1" u="sng" dirty="0"/>
                <a:t>Secrétariat de Rédaction</a:t>
              </a:r>
              <a:r>
                <a:rPr lang="fr-FR" sz="1100" i="1" dirty="0"/>
                <a:t> et par le </a:t>
              </a:r>
              <a:r>
                <a:rPr lang="fr-FR" sz="1100" i="1" u="sng" dirty="0"/>
                <a:t>Secrétariat Général de Rédaction</a:t>
              </a:r>
            </a:p>
            <a:p>
              <a:endParaRPr lang="fr-FR" sz="1100" dirty="0" smtClean="0"/>
            </a:p>
            <a:p>
              <a:r>
                <a:rPr lang="fr-FR" sz="1100" dirty="0" smtClean="0"/>
                <a:t>La page est automatiquement générée au format imprimeur et mise à disposition</a:t>
              </a:r>
            </a:p>
            <a:p>
              <a:endParaRPr lang="fr-FR" sz="1100" dirty="0" smtClean="0"/>
            </a:p>
            <a:p>
              <a:r>
                <a:rPr lang="fr-FR" sz="1100" dirty="0" smtClean="0"/>
                <a:t>La page peut être reprise si une anomalie est détectée. Dans ce cas, elle retournera dans son état précédant ( </a:t>
              </a:r>
              <a:r>
                <a:rPr lang="fr-FR" sz="1100" b="1" dirty="0" smtClean="0"/>
                <a:t>RELECTURE</a:t>
              </a:r>
              <a:r>
                <a:rPr lang="fr-FR" sz="1100" dirty="0" smtClean="0"/>
                <a:t>, </a:t>
              </a:r>
              <a:r>
                <a:rPr lang="fr-FR" sz="1100" b="1" dirty="0" smtClean="0"/>
                <a:t>MAQUETTE</a:t>
              </a:r>
              <a:r>
                <a:rPr lang="fr-FR" sz="1100" dirty="0" smtClean="0"/>
                <a:t> ou </a:t>
              </a:r>
              <a:r>
                <a:rPr lang="fr-FR" sz="1100" b="1" dirty="0" smtClean="0"/>
                <a:t>BLOCAGE</a:t>
              </a:r>
              <a:r>
                <a:rPr lang="fr-FR" sz="1100" dirty="0" smtClean="0"/>
                <a:t> )</a:t>
              </a:r>
            </a:p>
            <a:p>
              <a:endParaRPr lang="fr-FR" sz="1100" dirty="0"/>
            </a:p>
            <a:p>
              <a:r>
                <a:rPr lang="fr-FR" sz="1100" dirty="0" smtClean="0"/>
                <a:t>Le fichier imprimeur généré par l’envoi en </a:t>
              </a:r>
              <a:r>
                <a:rPr lang="fr-FR" sz="1100" b="1" dirty="0" smtClean="0"/>
                <a:t>BAT</a:t>
              </a:r>
              <a:r>
                <a:rPr lang="fr-FR" sz="1100" dirty="0" smtClean="0"/>
                <a:t> sera </a:t>
              </a:r>
              <a:r>
                <a:rPr lang="fr-FR" sz="1100" dirty="0" err="1" smtClean="0"/>
                <a:t>versionné</a:t>
              </a:r>
              <a:r>
                <a:rPr lang="fr-FR" sz="1100" dirty="0" smtClean="0"/>
                <a:t> et daté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</p:txBody>
        </p:sp>
        <p:cxnSp>
          <p:nvCxnSpPr>
            <p:cNvPr id="18" name="Connecteur droit 17"/>
            <p:cNvCxnSpPr/>
            <p:nvPr/>
          </p:nvCxnSpPr>
          <p:spPr>
            <a:xfrm>
              <a:off x="6012160" y="476671"/>
              <a:ext cx="0" cy="540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179512" y="116632"/>
            <a:ext cx="5256584" cy="468052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086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403</Words>
  <Application>Microsoft Office PowerPoint</Application>
  <PresentationFormat>Affichage à l'écran (4:3)</PresentationFormat>
  <Paragraphs>100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Page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MELODY WORKFLOW</dc:title>
  <dc:creator>Tn</dc:creator>
  <cp:lastModifiedBy>Tn</cp:lastModifiedBy>
  <cp:revision>59</cp:revision>
  <cp:lastPrinted>2014-03-05T15:38:16Z</cp:lastPrinted>
  <dcterms:created xsi:type="dcterms:W3CDTF">2013-08-16T12:01:00Z</dcterms:created>
  <dcterms:modified xsi:type="dcterms:W3CDTF">2014-04-09T18:16:40Z</dcterms:modified>
</cp:coreProperties>
</file>